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9" r:id="rId1"/>
  </p:sldMasterIdLst>
  <p:notesMasterIdLst>
    <p:notesMasterId r:id="rId22"/>
  </p:notesMasterIdLst>
  <p:handoutMasterIdLst>
    <p:handoutMasterId r:id="rId23"/>
  </p:handoutMasterIdLst>
  <p:sldIdLst>
    <p:sldId id="256" r:id="rId2"/>
    <p:sldId id="507" r:id="rId3"/>
    <p:sldId id="508" r:id="rId4"/>
    <p:sldId id="365" r:id="rId5"/>
    <p:sldId id="509" r:id="rId6"/>
    <p:sldId id="510" r:id="rId7"/>
    <p:sldId id="492" r:id="rId8"/>
    <p:sldId id="515" r:id="rId9"/>
    <p:sldId id="494" r:id="rId10"/>
    <p:sldId id="516" r:id="rId11"/>
    <p:sldId id="511" r:id="rId12"/>
    <p:sldId id="517" r:id="rId13"/>
    <p:sldId id="512" r:id="rId14"/>
    <p:sldId id="518" r:id="rId15"/>
    <p:sldId id="513" r:id="rId16"/>
    <p:sldId id="519" r:id="rId17"/>
    <p:sldId id="520" r:id="rId18"/>
    <p:sldId id="521" r:id="rId19"/>
    <p:sldId id="482" r:id="rId20"/>
    <p:sldId id="495" r:id="rId21"/>
  </p:sldIdLst>
  <p:sldSz cx="12192000" cy="6858000"/>
  <p:notesSz cx="6858000" cy="9144000"/>
  <p:defaultTextStyle>
    <a:defPPr>
      <a:defRPr lang="en-US"/>
    </a:defPPr>
    <a:lvl1pPr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1pPr>
    <a:lvl2pPr marL="457200"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2pPr>
    <a:lvl3pPr marL="914400"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3pPr>
    <a:lvl4pPr marL="1371600"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4pPr>
    <a:lvl5pPr marL="1828800"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5pPr>
    <a:lvl6pPr marL="2286000" algn="l" defTabSz="457200" rtl="0" eaLnBrk="1" latinLnBrk="0" hangingPunct="1">
      <a:defRPr sz="2400" b="1" kern="1200">
        <a:solidFill>
          <a:schemeClr val="tx1"/>
        </a:solidFill>
        <a:latin typeface="Verdana" charset="0"/>
        <a:ea typeface="ＭＳ Ｐゴシック" charset="0"/>
        <a:cs typeface="ＭＳ Ｐゴシック" charset="0"/>
      </a:defRPr>
    </a:lvl6pPr>
    <a:lvl7pPr marL="2743200" algn="l" defTabSz="457200" rtl="0" eaLnBrk="1" latinLnBrk="0" hangingPunct="1">
      <a:defRPr sz="2400" b="1" kern="1200">
        <a:solidFill>
          <a:schemeClr val="tx1"/>
        </a:solidFill>
        <a:latin typeface="Verdana" charset="0"/>
        <a:ea typeface="ＭＳ Ｐゴシック" charset="0"/>
        <a:cs typeface="ＭＳ Ｐゴシック" charset="0"/>
      </a:defRPr>
    </a:lvl7pPr>
    <a:lvl8pPr marL="3200400" algn="l" defTabSz="457200" rtl="0" eaLnBrk="1" latinLnBrk="0" hangingPunct="1">
      <a:defRPr sz="2400" b="1" kern="1200">
        <a:solidFill>
          <a:schemeClr val="tx1"/>
        </a:solidFill>
        <a:latin typeface="Verdana" charset="0"/>
        <a:ea typeface="ＭＳ Ｐゴシック" charset="0"/>
        <a:cs typeface="ＭＳ Ｐゴシック" charset="0"/>
      </a:defRPr>
    </a:lvl8pPr>
    <a:lvl9pPr marL="3657600" algn="l" defTabSz="457200" rtl="0" eaLnBrk="1" latinLnBrk="0" hangingPunct="1">
      <a:defRPr sz="2400" b="1" kern="1200">
        <a:solidFill>
          <a:schemeClr val="tx1"/>
        </a:solidFill>
        <a:latin typeface="Verdana"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3244D"/>
    <a:srgbClr val="DD550C"/>
    <a:srgbClr val="F68026"/>
    <a:srgbClr val="496E9C"/>
    <a:srgbClr val="6699FF"/>
    <a:srgbClr val="003399"/>
    <a:srgbClr val="0033CC"/>
    <a:srgbClr val="3366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85194" autoAdjust="0"/>
  </p:normalViewPr>
  <p:slideViewPr>
    <p:cSldViewPr>
      <p:cViewPr varScale="1">
        <p:scale>
          <a:sx n="97" d="100"/>
          <a:sy n="97" d="100"/>
        </p:scale>
        <p:origin x="312" y="84"/>
      </p:cViewPr>
      <p:guideLst>
        <p:guide orient="horz" pos="2160"/>
        <p:guide pos="3840"/>
      </p:guideLst>
    </p:cSldViewPr>
  </p:slideViewPr>
  <p:outlineViewPr>
    <p:cViewPr>
      <p:scale>
        <a:sx n="33" d="100"/>
        <a:sy n="33" d="100"/>
      </p:scale>
      <p:origin x="0" y="-15908"/>
    </p:cViewPr>
  </p:outlineViewPr>
  <p:notesTextViewPr>
    <p:cViewPr>
      <p:scale>
        <a:sx n="100" d="100"/>
        <a:sy n="100" d="100"/>
      </p:scale>
      <p:origin x="0" y="0"/>
    </p:cViewPr>
  </p:notesTextViewPr>
  <p:sorterViewPr>
    <p:cViewPr>
      <p:scale>
        <a:sx n="100" d="100"/>
        <a:sy n="100" d="100"/>
      </p:scale>
      <p:origin x="0" y="5160"/>
    </p:cViewPr>
  </p:sorterViewPr>
  <p:notesViewPr>
    <p:cSldViewPr>
      <p:cViewPr varScale="1">
        <p:scale>
          <a:sx n="65" d="100"/>
          <a:sy n="65" d="100"/>
        </p:scale>
        <p:origin x="1540" y="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C0D9E-9654-4FA8-AA10-8416CD66747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8BD9F760-55D8-46C9-876A-7B7C5C17F56E}">
      <dgm:prSet phldrT="[Text]"/>
      <dgm:spPr>
        <a:solidFill>
          <a:srgbClr val="F68026"/>
        </a:solidFill>
        <a:ln>
          <a:solidFill>
            <a:srgbClr val="DD550C"/>
          </a:solidFill>
        </a:ln>
      </dgm:spPr>
      <dgm:t>
        <a:bodyPr/>
        <a:lstStyle/>
        <a:p>
          <a:r>
            <a:rPr lang="en-US" altLang="zh-Hans" dirty="0">
              <a:latin typeface="Calibri" panose="020F0502020204030204" pitchFamily="34" charset="0"/>
              <a:cs typeface="Calibri" panose="020F0502020204030204" pitchFamily="34" charset="0"/>
            </a:rPr>
            <a:t>1</a:t>
          </a:r>
          <a:endParaRPr lang="en-US" dirty="0">
            <a:latin typeface="Calibri" panose="020F0502020204030204" pitchFamily="34" charset="0"/>
            <a:cs typeface="Calibri" panose="020F0502020204030204" pitchFamily="34" charset="0"/>
          </a:endParaRPr>
        </a:p>
      </dgm:t>
    </dgm:pt>
    <dgm:pt modelId="{AD8C9274-AD85-489E-A293-64F4E60C7C41}" type="parTrans" cxnId="{70405206-4F94-4DD7-8A7C-1842813655B2}">
      <dgm:prSet/>
      <dgm:spPr/>
      <dgm:t>
        <a:bodyPr/>
        <a:lstStyle/>
        <a:p>
          <a:endParaRPr lang="en-US"/>
        </a:p>
      </dgm:t>
    </dgm:pt>
    <dgm:pt modelId="{86157848-5632-4B23-87B8-79FAEB31704F}" type="sibTrans" cxnId="{70405206-4F94-4DD7-8A7C-1842813655B2}">
      <dgm:prSet/>
      <dgm:spPr/>
      <dgm:t>
        <a:bodyPr/>
        <a:lstStyle/>
        <a:p>
          <a:endParaRPr lang="en-US"/>
        </a:p>
      </dgm:t>
    </dgm:pt>
    <dgm:pt modelId="{8830577D-D1C3-4F54-9530-AE0C1540445A}">
      <dgm:prSet phldrT="[Text]"/>
      <dgm:spPr>
        <a:solidFill>
          <a:srgbClr val="F68026"/>
        </a:solidFill>
        <a:ln>
          <a:solidFill>
            <a:srgbClr val="DD550C"/>
          </a:solidFill>
        </a:ln>
      </dgm:spPr>
      <dgm:t>
        <a:bodyPr/>
        <a:lstStyle/>
        <a:p>
          <a:r>
            <a:rPr lang="en-US" altLang="zh-Hans" dirty="0">
              <a:latin typeface="Calibri" panose="020F0502020204030204" pitchFamily="34" charset="0"/>
              <a:cs typeface="Calibri" panose="020F0502020204030204" pitchFamily="34" charset="0"/>
            </a:rPr>
            <a:t>2</a:t>
          </a:r>
          <a:endParaRPr lang="en-US" dirty="0">
            <a:latin typeface="Calibri" panose="020F0502020204030204" pitchFamily="34" charset="0"/>
            <a:cs typeface="Calibri" panose="020F0502020204030204" pitchFamily="34" charset="0"/>
          </a:endParaRPr>
        </a:p>
      </dgm:t>
    </dgm:pt>
    <dgm:pt modelId="{68353EFC-0D5E-4154-9928-656098996E9E}" type="parTrans" cxnId="{1BEC6823-7224-471B-AED3-5F9406E05DEB}">
      <dgm:prSet/>
      <dgm:spPr/>
      <dgm:t>
        <a:bodyPr/>
        <a:lstStyle/>
        <a:p>
          <a:endParaRPr lang="en-US"/>
        </a:p>
      </dgm:t>
    </dgm:pt>
    <dgm:pt modelId="{4B75A194-9719-40F7-8194-ABEDBDD52D30}" type="sibTrans" cxnId="{1BEC6823-7224-471B-AED3-5F9406E05DEB}">
      <dgm:prSet/>
      <dgm:spPr/>
      <dgm:t>
        <a:bodyPr/>
        <a:lstStyle/>
        <a:p>
          <a:endParaRPr lang="en-US"/>
        </a:p>
      </dgm:t>
    </dgm:pt>
    <dgm:pt modelId="{562F0A6A-C0FA-4223-9C9D-CECB0D32ECA1}">
      <dgm:prSet phldrT="[Text]" custT="1"/>
      <dgm:spPr>
        <a:ln>
          <a:solidFill>
            <a:srgbClr val="DD550C"/>
          </a:solidFill>
        </a:ln>
      </dgm:spPr>
      <dgm:t>
        <a:bodyPr/>
        <a:lstStyle/>
        <a:p>
          <a:pPr>
            <a:buNone/>
          </a:pPr>
          <a:r>
            <a:rPr lang="en-NZ" sz="3200" dirty="0">
              <a:solidFill>
                <a:srgbClr val="03244D"/>
              </a:solidFill>
              <a:latin typeface="Calibri" panose="020F0502020204030204" pitchFamily="34" charset="0"/>
              <a:cs typeface="Calibri" panose="020F0502020204030204" pitchFamily="34" charset="0"/>
            </a:rPr>
            <a:t>   SCAN Scheduling</a:t>
          </a:r>
          <a:endParaRPr lang="en-US" sz="3200" dirty="0">
            <a:solidFill>
              <a:srgbClr val="03244D"/>
            </a:solidFill>
            <a:latin typeface="Calibri" panose="020F0502020204030204" pitchFamily="34" charset="0"/>
            <a:cs typeface="Calibri" panose="020F0502020204030204" pitchFamily="34" charset="0"/>
          </a:endParaRPr>
        </a:p>
      </dgm:t>
    </dgm:pt>
    <dgm:pt modelId="{5B0CFBB8-388D-4273-9744-8FEB7734D84C}" type="parTrans" cxnId="{5F6D1D2D-B6A4-4C83-932C-CF5491E1040D}">
      <dgm:prSet/>
      <dgm:spPr/>
      <dgm:t>
        <a:bodyPr/>
        <a:lstStyle/>
        <a:p>
          <a:endParaRPr lang="en-US"/>
        </a:p>
      </dgm:t>
    </dgm:pt>
    <dgm:pt modelId="{FE8B5CCE-7ABA-42D4-9EFC-2516F0C1FB50}" type="sibTrans" cxnId="{5F6D1D2D-B6A4-4C83-932C-CF5491E1040D}">
      <dgm:prSet/>
      <dgm:spPr/>
      <dgm:t>
        <a:bodyPr/>
        <a:lstStyle/>
        <a:p>
          <a:endParaRPr lang="en-US"/>
        </a:p>
      </dgm:t>
    </dgm:pt>
    <dgm:pt modelId="{C4DEDC06-C8EC-4A79-8D12-1A1A3100A5B9}">
      <dgm:prSet phldrT="[Text]" custT="1"/>
      <dgm:spPr>
        <a:ln>
          <a:solidFill>
            <a:srgbClr val="DD550C"/>
          </a:solidFill>
        </a:ln>
      </dgm:spPr>
      <dgm:t>
        <a:bodyPr/>
        <a:lstStyle/>
        <a:p>
          <a:pPr>
            <a:buNone/>
          </a:pPr>
          <a:r>
            <a:rPr lang="en-US" altLang="zh-Hans" sz="3200" dirty="0">
              <a:solidFill>
                <a:srgbClr val="03244D"/>
              </a:solidFill>
              <a:latin typeface="Calibri" panose="020F0502020204030204" pitchFamily="34" charset="0"/>
              <a:cs typeface="Calibri" panose="020F0502020204030204" pitchFamily="34" charset="0"/>
            </a:rPr>
            <a:t>   SSTF Scheduling</a:t>
          </a:r>
          <a:endParaRPr lang="en-US" sz="3200" dirty="0">
            <a:solidFill>
              <a:srgbClr val="03244D"/>
            </a:solidFill>
            <a:latin typeface="Calibri" panose="020F0502020204030204" pitchFamily="34" charset="0"/>
            <a:cs typeface="Calibri" panose="020F0502020204030204" pitchFamily="34" charset="0"/>
          </a:endParaRPr>
        </a:p>
      </dgm:t>
    </dgm:pt>
    <dgm:pt modelId="{1CB1C124-0025-4308-A902-C7A3EF9027AB}" type="sibTrans" cxnId="{A306BD06-3FC5-4360-944A-5467FD73E1AB}">
      <dgm:prSet/>
      <dgm:spPr/>
      <dgm:t>
        <a:bodyPr/>
        <a:lstStyle/>
        <a:p>
          <a:endParaRPr lang="en-US"/>
        </a:p>
      </dgm:t>
    </dgm:pt>
    <dgm:pt modelId="{A8699FB5-A364-4FA1-A020-115A9AADE4BA}" type="parTrans" cxnId="{A306BD06-3FC5-4360-944A-5467FD73E1AB}">
      <dgm:prSet/>
      <dgm:spPr/>
      <dgm:t>
        <a:bodyPr/>
        <a:lstStyle/>
        <a:p>
          <a:endParaRPr lang="en-US"/>
        </a:p>
      </dgm:t>
    </dgm:pt>
    <dgm:pt modelId="{BD20E21A-F8F2-894D-A93F-AE537535D25D}">
      <dgm:prSet phldrT="[Text]" custT="1"/>
      <dgm:spPr>
        <a:solidFill>
          <a:srgbClr val="F68026"/>
        </a:solidFill>
        <a:ln>
          <a:solidFill>
            <a:srgbClr val="DD550C"/>
          </a:solidFill>
        </a:ln>
      </dgm:spPr>
      <dgm:t>
        <a:bodyPr/>
        <a:lstStyle/>
        <a:p>
          <a:r>
            <a:rPr lang="en-US" altLang="zh-Hans" sz="3200" dirty="0">
              <a:solidFill>
                <a:schemeClr val="bg1"/>
              </a:solidFill>
              <a:latin typeface="Calibri" panose="020F0502020204030204" pitchFamily="34" charset="0"/>
              <a:cs typeface="Calibri" panose="020F0502020204030204" pitchFamily="34" charset="0"/>
            </a:rPr>
            <a:t>3</a:t>
          </a:r>
          <a:endParaRPr lang="en-US" sz="3200" dirty="0">
            <a:solidFill>
              <a:schemeClr val="bg1"/>
            </a:solidFill>
            <a:latin typeface="Calibri" panose="020F0502020204030204" pitchFamily="34" charset="0"/>
            <a:cs typeface="Calibri" panose="020F0502020204030204" pitchFamily="34" charset="0"/>
          </a:endParaRPr>
        </a:p>
      </dgm:t>
    </dgm:pt>
    <dgm:pt modelId="{8D89A05F-A56A-BD4B-AC5E-B142B3403C45}" type="parTrans" cxnId="{774253BC-1815-3A4C-BFA2-9C1A1243706C}">
      <dgm:prSet/>
      <dgm:spPr/>
      <dgm:t>
        <a:bodyPr/>
        <a:lstStyle/>
        <a:p>
          <a:endParaRPr lang="en-US"/>
        </a:p>
      </dgm:t>
    </dgm:pt>
    <dgm:pt modelId="{30875A37-14E3-4C49-B7B3-2F5C76CA8532}" type="sibTrans" cxnId="{774253BC-1815-3A4C-BFA2-9C1A1243706C}">
      <dgm:prSet/>
      <dgm:spPr/>
      <dgm:t>
        <a:bodyPr/>
        <a:lstStyle/>
        <a:p>
          <a:endParaRPr lang="en-US"/>
        </a:p>
      </dgm:t>
    </dgm:pt>
    <dgm:pt modelId="{9D0CDAEC-4012-4542-9866-353FDA8601D3}">
      <dgm:prSet custT="1"/>
      <dgm:spPr>
        <a:ln>
          <a:solidFill>
            <a:srgbClr val="DD550C"/>
          </a:solidFill>
        </a:ln>
      </dgm:spPr>
      <dgm:t>
        <a:bodyPr/>
        <a:lstStyle/>
        <a:p>
          <a:pPr>
            <a:buNone/>
          </a:pPr>
          <a:r>
            <a:rPr lang="en-US" altLang="zh-Hans" sz="3200" dirty="0">
              <a:solidFill>
                <a:srgbClr val="03244D"/>
              </a:solidFill>
              <a:latin typeface="Calibri" panose="020F0502020204030204" pitchFamily="34" charset="0"/>
              <a:cs typeface="Calibri" panose="020F0502020204030204" pitchFamily="34" charset="0"/>
            </a:rPr>
            <a:t>   LOOK Scheduling</a:t>
          </a:r>
          <a:endParaRPr lang="en-US" sz="3200" dirty="0">
            <a:solidFill>
              <a:srgbClr val="03244D"/>
            </a:solidFill>
            <a:latin typeface="Calibri" panose="020F0502020204030204" pitchFamily="34" charset="0"/>
            <a:cs typeface="Calibri" panose="020F0502020204030204" pitchFamily="34" charset="0"/>
          </a:endParaRPr>
        </a:p>
      </dgm:t>
    </dgm:pt>
    <dgm:pt modelId="{F94EBC55-5C0F-504D-9CEC-93A65D7CD67C}" type="parTrans" cxnId="{11F930FD-F1D4-E349-BC30-7D3CFD2E5F4B}">
      <dgm:prSet/>
      <dgm:spPr/>
      <dgm:t>
        <a:bodyPr/>
        <a:lstStyle/>
        <a:p>
          <a:endParaRPr lang="en-US"/>
        </a:p>
      </dgm:t>
    </dgm:pt>
    <dgm:pt modelId="{6EF84252-0527-1B4D-88EF-7C6742A41B71}" type="sibTrans" cxnId="{11F930FD-F1D4-E349-BC30-7D3CFD2E5F4B}">
      <dgm:prSet/>
      <dgm:spPr/>
      <dgm:t>
        <a:bodyPr/>
        <a:lstStyle/>
        <a:p>
          <a:endParaRPr lang="en-US"/>
        </a:p>
      </dgm:t>
    </dgm:pt>
    <dgm:pt modelId="{067E5312-089B-48DC-B8EC-9E6FE94590BE}" type="pres">
      <dgm:prSet presAssocID="{EB7C0D9E-9654-4FA8-AA10-8416CD667475}" presName="linearFlow" presStyleCnt="0">
        <dgm:presLayoutVars>
          <dgm:dir/>
          <dgm:animLvl val="lvl"/>
          <dgm:resizeHandles val="exact"/>
        </dgm:presLayoutVars>
      </dgm:prSet>
      <dgm:spPr/>
    </dgm:pt>
    <dgm:pt modelId="{414E04CD-2182-4E59-861E-647C35A0D63D}" type="pres">
      <dgm:prSet presAssocID="{8BD9F760-55D8-46C9-876A-7B7C5C17F56E}" presName="composite" presStyleCnt="0"/>
      <dgm:spPr/>
    </dgm:pt>
    <dgm:pt modelId="{EFAF798D-3107-4999-984C-A5AA72F10AF0}" type="pres">
      <dgm:prSet presAssocID="{8BD9F760-55D8-46C9-876A-7B7C5C17F56E}" presName="parentText" presStyleLbl="alignNode1" presStyleIdx="0" presStyleCnt="3">
        <dgm:presLayoutVars>
          <dgm:chMax val="1"/>
          <dgm:bulletEnabled val="1"/>
        </dgm:presLayoutVars>
      </dgm:prSet>
      <dgm:spPr/>
    </dgm:pt>
    <dgm:pt modelId="{8DD32222-7FD1-4D44-9569-8990D5FC1DE1}" type="pres">
      <dgm:prSet presAssocID="{8BD9F760-55D8-46C9-876A-7B7C5C17F56E}" presName="descendantText" presStyleLbl="alignAcc1" presStyleIdx="0" presStyleCnt="3">
        <dgm:presLayoutVars>
          <dgm:bulletEnabled val="1"/>
        </dgm:presLayoutVars>
      </dgm:prSet>
      <dgm:spPr/>
    </dgm:pt>
    <dgm:pt modelId="{F5624F9D-91F8-4318-84E8-C152E45DF215}" type="pres">
      <dgm:prSet presAssocID="{86157848-5632-4B23-87B8-79FAEB31704F}" presName="sp" presStyleCnt="0"/>
      <dgm:spPr/>
    </dgm:pt>
    <dgm:pt modelId="{67949BBA-A32D-4E30-8854-5287421CB4F6}" type="pres">
      <dgm:prSet presAssocID="{8830577D-D1C3-4F54-9530-AE0C1540445A}" presName="composite" presStyleCnt="0"/>
      <dgm:spPr/>
    </dgm:pt>
    <dgm:pt modelId="{B7F0D56F-B6AA-4702-8D3C-0269DB547BC3}" type="pres">
      <dgm:prSet presAssocID="{8830577D-D1C3-4F54-9530-AE0C1540445A}" presName="parentText" presStyleLbl="alignNode1" presStyleIdx="1" presStyleCnt="3">
        <dgm:presLayoutVars>
          <dgm:chMax val="1"/>
          <dgm:bulletEnabled val="1"/>
        </dgm:presLayoutVars>
      </dgm:prSet>
      <dgm:spPr/>
    </dgm:pt>
    <dgm:pt modelId="{3982FFF4-760C-46A3-874D-044CAA38386C}" type="pres">
      <dgm:prSet presAssocID="{8830577D-D1C3-4F54-9530-AE0C1540445A}" presName="descendantText" presStyleLbl="alignAcc1" presStyleIdx="1" presStyleCnt="3">
        <dgm:presLayoutVars>
          <dgm:bulletEnabled val="1"/>
        </dgm:presLayoutVars>
      </dgm:prSet>
      <dgm:spPr/>
    </dgm:pt>
    <dgm:pt modelId="{283774FF-D4EE-224A-8A6A-D8E0B2EE0946}" type="pres">
      <dgm:prSet presAssocID="{4B75A194-9719-40F7-8194-ABEDBDD52D30}" presName="sp" presStyleCnt="0"/>
      <dgm:spPr/>
    </dgm:pt>
    <dgm:pt modelId="{540E1084-8E4C-0941-ADFA-0C198269ECCA}" type="pres">
      <dgm:prSet presAssocID="{BD20E21A-F8F2-894D-A93F-AE537535D25D}" presName="composite" presStyleCnt="0"/>
      <dgm:spPr/>
    </dgm:pt>
    <dgm:pt modelId="{5B1C94EF-805F-CB49-8415-072CE0731D9A}" type="pres">
      <dgm:prSet presAssocID="{BD20E21A-F8F2-894D-A93F-AE537535D25D}" presName="parentText" presStyleLbl="alignNode1" presStyleIdx="2" presStyleCnt="3">
        <dgm:presLayoutVars>
          <dgm:chMax val="1"/>
          <dgm:bulletEnabled val="1"/>
        </dgm:presLayoutVars>
      </dgm:prSet>
      <dgm:spPr/>
    </dgm:pt>
    <dgm:pt modelId="{53505C3C-6509-A94E-A6E6-4A49A3C10891}" type="pres">
      <dgm:prSet presAssocID="{BD20E21A-F8F2-894D-A93F-AE537535D25D}" presName="descendantText" presStyleLbl="alignAcc1" presStyleIdx="2" presStyleCnt="3">
        <dgm:presLayoutVars>
          <dgm:bulletEnabled val="1"/>
        </dgm:presLayoutVars>
      </dgm:prSet>
      <dgm:spPr/>
    </dgm:pt>
  </dgm:ptLst>
  <dgm:cxnLst>
    <dgm:cxn modelId="{70405206-4F94-4DD7-8A7C-1842813655B2}" srcId="{EB7C0D9E-9654-4FA8-AA10-8416CD667475}" destId="{8BD9F760-55D8-46C9-876A-7B7C5C17F56E}" srcOrd="0" destOrd="0" parTransId="{AD8C9274-AD85-489E-A293-64F4E60C7C41}" sibTransId="{86157848-5632-4B23-87B8-79FAEB31704F}"/>
    <dgm:cxn modelId="{A306BD06-3FC5-4360-944A-5467FD73E1AB}" srcId="{8BD9F760-55D8-46C9-876A-7B7C5C17F56E}" destId="{C4DEDC06-C8EC-4A79-8D12-1A1A3100A5B9}" srcOrd="0" destOrd="0" parTransId="{A8699FB5-A364-4FA1-A020-115A9AADE4BA}" sibTransId="{1CB1C124-0025-4308-A902-C7A3EF9027AB}"/>
    <dgm:cxn modelId="{1BEC6823-7224-471B-AED3-5F9406E05DEB}" srcId="{EB7C0D9E-9654-4FA8-AA10-8416CD667475}" destId="{8830577D-D1C3-4F54-9530-AE0C1540445A}" srcOrd="1" destOrd="0" parTransId="{68353EFC-0D5E-4154-9928-656098996E9E}" sibTransId="{4B75A194-9719-40F7-8194-ABEDBDD52D30}"/>
    <dgm:cxn modelId="{5F6D1D2D-B6A4-4C83-932C-CF5491E1040D}" srcId="{8830577D-D1C3-4F54-9530-AE0C1540445A}" destId="{562F0A6A-C0FA-4223-9C9D-CECB0D32ECA1}" srcOrd="0" destOrd="0" parTransId="{5B0CFBB8-388D-4273-9744-8FEB7734D84C}" sibTransId="{FE8B5CCE-7ABA-42D4-9EFC-2516F0C1FB50}"/>
    <dgm:cxn modelId="{13F00D69-6BB8-4FF7-9072-9A108BDBAE42}" type="presOf" srcId="{8830577D-D1C3-4F54-9530-AE0C1540445A}" destId="{B7F0D56F-B6AA-4702-8D3C-0269DB547BC3}" srcOrd="0" destOrd="0" presId="urn:microsoft.com/office/officeart/2005/8/layout/chevron2"/>
    <dgm:cxn modelId="{41FD7958-2E29-4022-865D-852CD7A6239F}" type="presOf" srcId="{8BD9F760-55D8-46C9-876A-7B7C5C17F56E}" destId="{EFAF798D-3107-4999-984C-A5AA72F10AF0}" srcOrd="0" destOrd="0" presId="urn:microsoft.com/office/officeart/2005/8/layout/chevron2"/>
    <dgm:cxn modelId="{9F27D897-A08D-884A-B983-FB28716F2A80}" type="presOf" srcId="{9D0CDAEC-4012-4542-9866-353FDA8601D3}" destId="{53505C3C-6509-A94E-A6E6-4A49A3C10891}" srcOrd="0" destOrd="0" presId="urn:microsoft.com/office/officeart/2005/8/layout/chevron2"/>
    <dgm:cxn modelId="{67D6959C-F452-42A5-9A37-25ADE00E9101}" type="presOf" srcId="{C4DEDC06-C8EC-4A79-8D12-1A1A3100A5B9}" destId="{8DD32222-7FD1-4D44-9569-8990D5FC1DE1}" srcOrd="0" destOrd="0" presId="urn:microsoft.com/office/officeart/2005/8/layout/chevron2"/>
    <dgm:cxn modelId="{774253BC-1815-3A4C-BFA2-9C1A1243706C}" srcId="{EB7C0D9E-9654-4FA8-AA10-8416CD667475}" destId="{BD20E21A-F8F2-894D-A93F-AE537535D25D}" srcOrd="2" destOrd="0" parTransId="{8D89A05F-A56A-BD4B-AC5E-B142B3403C45}" sibTransId="{30875A37-14E3-4C49-B7B3-2F5C76CA8532}"/>
    <dgm:cxn modelId="{DA39E7CB-BF20-4E86-AE58-CFE7C891843E}" type="presOf" srcId="{562F0A6A-C0FA-4223-9C9D-CECB0D32ECA1}" destId="{3982FFF4-760C-46A3-874D-044CAA38386C}" srcOrd="0" destOrd="0" presId="urn:microsoft.com/office/officeart/2005/8/layout/chevron2"/>
    <dgm:cxn modelId="{85B3E0F1-8629-2344-8EB3-F5190905BFAF}" type="presOf" srcId="{BD20E21A-F8F2-894D-A93F-AE537535D25D}" destId="{5B1C94EF-805F-CB49-8415-072CE0731D9A}" srcOrd="0" destOrd="0" presId="urn:microsoft.com/office/officeart/2005/8/layout/chevron2"/>
    <dgm:cxn modelId="{9AE6DCF6-3C23-4086-854E-17A2285C5DDF}" type="presOf" srcId="{EB7C0D9E-9654-4FA8-AA10-8416CD667475}" destId="{067E5312-089B-48DC-B8EC-9E6FE94590BE}" srcOrd="0" destOrd="0" presId="urn:microsoft.com/office/officeart/2005/8/layout/chevron2"/>
    <dgm:cxn modelId="{11F930FD-F1D4-E349-BC30-7D3CFD2E5F4B}" srcId="{BD20E21A-F8F2-894D-A93F-AE537535D25D}" destId="{9D0CDAEC-4012-4542-9866-353FDA8601D3}" srcOrd="0" destOrd="0" parTransId="{F94EBC55-5C0F-504D-9CEC-93A65D7CD67C}" sibTransId="{6EF84252-0527-1B4D-88EF-7C6742A41B71}"/>
    <dgm:cxn modelId="{BA7E3FAA-FDF0-4DE6-BA34-84ACB3310F1C}" type="presParOf" srcId="{067E5312-089B-48DC-B8EC-9E6FE94590BE}" destId="{414E04CD-2182-4E59-861E-647C35A0D63D}" srcOrd="0" destOrd="0" presId="urn:microsoft.com/office/officeart/2005/8/layout/chevron2"/>
    <dgm:cxn modelId="{9995C8A6-F166-42CE-896D-6873ADE798EE}" type="presParOf" srcId="{414E04CD-2182-4E59-861E-647C35A0D63D}" destId="{EFAF798D-3107-4999-984C-A5AA72F10AF0}" srcOrd="0" destOrd="0" presId="urn:microsoft.com/office/officeart/2005/8/layout/chevron2"/>
    <dgm:cxn modelId="{A8391CE5-5663-4EAB-BC04-E377CDE24081}" type="presParOf" srcId="{414E04CD-2182-4E59-861E-647C35A0D63D}" destId="{8DD32222-7FD1-4D44-9569-8990D5FC1DE1}" srcOrd="1" destOrd="0" presId="urn:microsoft.com/office/officeart/2005/8/layout/chevron2"/>
    <dgm:cxn modelId="{3D4FEA00-C4C8-4C8C-9684-D0D8C3CA587B}" type="presParOf" srcId="{067E5312-089B-48DC-B8EC-9E6FE94590BE}" destId="{F5624F9D-91F8-4318-84E8-C152E45DF215}" srcOrd="1" destOrd="0" presId="urn:microsoft.com/office/officeart/2005/8/layout/chevron2"/>
    <dgm:cxn modelId="{0AF3A15E-1450-4BE1-9612-AA3D53064AA9}" type="presParOf" srcId="{067E5312-089B-48DC-B8EC-9E6FE94590BE}" destId="{67949BBA-A32D-4E30-8854-5287421CB4F6}" srcOrd="2" destOrd="0" presId="urn:microsoft.com/office/officeart/2005/8/layout/chevron2"/>
    <dgm:cxn modelId="{1513DADC-5C11-4848-A2C6-4BD3E9381C69}" type="presParOf" srcId="{67949BBA-A32D-4E30-8854-5287421CB4F6}" destId="{B7F0D56F-B6AA-4702-8D3C-0269DB547BC3}" srcOrd="0" destOrd="0" presId="urn:microsoft.com/office/officeart/2005/8/layout/chevron2"/>
    <dgm:cxn modelId="{BEEBD9D6-002B-4C76-9FB9-A0D56B465D49}" type="presParOf" srcId="{67949BBA-A32D-4E30-8854-5287421CB4F6}" destId="{3982FFF4-760C-46A3-874D-044CAA38386C}" srcOrd="1" destOrd="0" presId="urn:microsoft.com/office/officeart/2005/8/layout/chevron2"/>
    <dgm:cxn modelId="{A12ABF99-F66A-5A42-B463-38DD4F27D092}" type="presParOf" srcId="{067E5312-089B-48DC-B8EC-9E6FE94590BE}" destId="{283774FF-D4EE-224A-8A6A-D8E0B2EE0946}" srcOrd="3" destOrd="0" presId="urn:microsoft.com/office/officeart/2005/8/layout/chevron2"/>
    <dgm:cxn modelId="{21730464-2CD1-C54E-B6F4-AAB1C9393711}" type="presParOf" srcId="{067E5312-089B-48DC-B8EC-9E6FE94590BE}" destId="{540E1084-8E4C-0941-ADFA-0C198269ECCA}" srcOrd="4" destOrd="0" presId="urn:microsoft.com/office/officeart/2005/8/layout/chevron2"/>
    <dgm:cxn modelId="{C65381BF-2326-E149-893F-F98AC468687B}" type="presParOf" srcId="{540E1084-8E4C-0941-ADFA-0C198269ECCA}" destId="{5B1C94EF-805F-CB49-8415-072CE0731D9A}" srcOrd="0" destOrd="0" presId="urn:microsoft.com/office/officeart/2005/8/layout/chevron2"/>
    <dgm:cxn modelId="{FDEE3950-9FB6-944A-B5FD-15349E0520C3}" type="presParOf" srcId="{540E1084-8E4C-0941-ADFA-0C198269ECCA}" destId="{53505C3C-6509-A94E-A6E6-4A49A3C10891}" srcOrd="1" destOrd="0" presId="urn:microsoft.com/office/officeart/2005/8/layout/chevron2"/>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F798D-3107-4999-984C-A5AA72F10AF0}">
      <dsp:nvSpPr>
        <dsp:cNvPr id="0" name=""/>
        <dsp:cNvSpPr/>
      </dsp:nvSpPr>
      <dsp:spPr>
        <a:xfrm rot="5400000">
          <a:off x="-251588" y="253099"/>
          <a:ext cx="1677255" cy="1174079"/>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altLang="zh-Hans" sz="3300" kern="1200" dirty="0">
              <a:latin typeface="Calibri" panose="020F0502020204030204" pitchFamily="34" charset="0"/>
              <a:cs typeface="Calibri" panose="020F0502020204030204" pitchFamily="34" charset="0"/>
            </a:rPr>
            <a:t>1</a:t>
          </a:r>
          <a:endParaRPr lang="en-US" sz="3300" kern="1200" dirty="0">
            <a:latin typeface="Calibri" panose="020F0502020204030204" pitchFamily="34" charset="0"/>
            <a:cs typeface="Calibri" panose="020F0502020204030204" pitchFamily="34" charset="0"/>
          </a:endParaRPr>
        </a:p>
      </dsp:txBody>
      <dsp:txXfrm rot="-5400000">
        <a:off x="1" y="588551"/>
        <a:ext cx="1174079" cy="503176"/>
      </dsp:txXfrm>
    </dsp:sp>
    <dsp:sp modelId="{8DD32222-7FD1-4D44-9569-8990D5FC1DE1}">
      <dsp:nvSpPr>
        <dsp:cNvPr id="0" name=""/>
        <dsp:cNvSpPr/>
      </dsp:nvSpPr>
      <dsp:spPr>
        <a:xfrm rot="5400000">
          <a:off x="3167274" y="-1991684"/>
          <a:ext cx="1090216" cy="5076606"/>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None/>
          </a:pPr>
          <a:r>
            <a:rPr lang="en-US" altLang="zh-Hans" sz="3200" kern="1200" dirty="0">
              <a:solidFill>
                <a:srgbClr val="03244D"/>
              </a:solidFill>
              <a:latin typeface="Calibri" panose="020F0502020204030204" pitchFamily="34" charset="0"/>
              <a:cs typeface="Calibri" panose="020F0502020204030204" pitchFamily="34" charset="0"/>
            </a:rPr>
            <a:t>   SSTF Scheduling</a:t>
          </a:r>
          <a:endParaRPr lang="en-US" sz="3200" kern="1200" dirty="0">
            <a:solidFill>
              <a:srgbClr val="03244D"/>
            </a:solidFill>
            <a:latin typeface="Calibri" panose="020F0502020204030204" pitchFamily="34" charset="0"/>
            <a:cs typeface="Calibri" panose="020F0502020204030204" pitchFamily="34" charset="0"/>
          </a:endParaRPr>
        </a:p>
      </dsp:txBody>
      <dsp:txXfrm rot="-5400000">
        <a:off x="1174079" y="54731"/>
        <a:ext cx="5023386" cy="983776"/>
      </dsp:txXfrm>
    </dsp:sp>
    <dsp:sp modelId="{B7F0D56F-B6AA-4702-8D3C-0269DB547BC3}">
      <dsp:nvSpPr>
        <dsp:cNvPr id="0" name=""/>
        <dsp:cNvSpPr/>
      </dsp:nvSpPr>
      <dsp:spPr>
        <a:xfrm rot="5400000">
          <a:off x="-251588" y="1737060"/>
          <a:ext cx="1677255" cy="1174079"/>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altLang="zh-Hans" sz="3300" kern="1200" dirty="0">
              <a:latin typeface="Calibri" panose="020F0502020204030204" pitchFamily="34" charset="0"/>
              <a:cs typeface="Calibri" panose="020F0502020204030204" pitchFamily="34" charset="0"/>
            </a:rPr>
            <a:t>2</a:t>
          </a:r>
          <a:endParaRPr lang="en-US" sz="3300" kern="1200" dirty="0">
            <a:latin typeface="Calibri" panose="020F0502020204030204" pitchFamily="34" charset="0"/>
            <a:cs typeface="Calibri" panose="020F0502020204030204" pitchFamily="34" charset="0"/>
          </a:endParaRPr>
        </a:p>
      </dsp:txBody>
      <dsp:txXfrm rot="-5400000">
        <a:off x="1" y="2072512"/>
        <a:ext cx="1174079" cy="503176"/>
      </dsp:txXfrm>
    </dsp:sp>
    <dsp:sp modelId="{3982FFF4-760C-46A3-874D-044CAA38386C}">
      <dsp:nvSpPr>
        <dsp:cNvPr id="0" name=""/>
        <dsp:cNvSpPr/>
      </dsp:nvSpPr>
      <dsp:spPr>
        <a:xfrm rot="5400000">
          <a:off x="3167274" y="-507723"/>
          <a:ext cx="1090216" cy="5076606"/>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None/>
          </a:pPr>
          <a:r>
            <a:rPr lang="en-NZ" sz="3200" kern="1200" dirty="0">
              <a:solidFill>
                <a:srgbClr val="03244D"/>
              </a:solidFill>
              <a:latin typeface="Calibri" panose="020F0502020204030204" pitchFamily="34" charset="0"/>
              <a:cs typeface="Calibri" panose="020F0502020204030204" pitchFamily="34" charset="0"/>
            </a:rPr>
            <a:t>   SCAN Scheduling</a:t>
          </a:r>
          <a:endParaRPr lang="en-US" sz="3200" kern="1200" dirty="0">
            <a:solidFill>
              <a:srgbClr val="03244D"/>
            </a:solidFill>
            <a:latin typeface="Calibri" panose="020F0502020204030204" pitchFamily="34" charset="0"/>
            <a:cs typeface="Calibri" panose="020F0502020204030204" pitchFamily="34" charset="0"/>
          </a:endParaRPr>
        </a:p>
      </dsp:txBody>
      <dsp:txXfrm rot="-5400000">
        <a:off x="1174079" y="1538692"/>
        <a:ext cx="5023386" cy="983776"/>
      </dsp:txXfrm>
    </dsp:sp>
    <dsp:sp modelId="{5B1C94EF-805F-CB49-8415-072CE0731D9A}">
      <dsp:nvSpPr>
        <dsp:cNvPr id="0" name=""/>
        <dsp:cNvSpPr/>
      </dsp:nvSpPr>
      <dsp:spPr>
        <a:xfrm rot="5400000">
          <a:off x="-251588" y="3221021"/>
          <a:ext cx="1677255" cy="1174079"/>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Hans" sz="3200" kern="1200" dirty="0">
              <a:solidFill>
                <a:schemeClr val="bg1"/>
              </a:solidFill>
              <a:latin typeface="Calibri" panose="020F0502020204030204" pitchFamily="34" charset="0"/>
              <a:cs typeface="Calibri" panose="020F0502020204030204" pitchFamily="34" charset="0"/>
            </a:rPr>
            <a:t>3</a:t>
          </a:r>
          <a:endParaRPr lang="en-US" sz="3200" kern="1200" dirty="0">
            <a:solidFill>
              <a:schemeClr val="bg1"/>
            </a:solidFill>
            <a:latin typeface="Calibri" panose="020F0502020204030204" pitchFamily="34" charset="0"/>
            <a:cs typeface="Calibri" panose="020F0502020204030204" pitchFamily="34" charset="0"/>
          </a:endParaRPr>
        </a:p>
      </dsp:txBody>
      <dsp:txXfrm rot="-5400000">
        <a:off x="1" y="3556473"/>
        <a:ext cx="1174079" cy="503176"/>
      </dsp:txXfrm>
    </dsp:sp>
    <dsp:sp modelId="{53505C3C-6509-A94E-A6E6-4A49A3C10891}">
      <dsp:nvSpPr>
        <dsp:cNvPr id="0" name=""/>
        <dsp:cNvSpPr/>
      </dsp:nvSpPr>
      <dsp:spPr>
        <a:xfrm rot="5400000">
          <a:off x="3167274" y="976237"/>
          <a:ext cx="1090216" cy="5076606"/>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None/>
          </a:pPr>
          <a:r>
            <a:rPr lang="en-US" altLang="zh-Hans" sz="3200" kern="1200" dirty="0">
              <a:solidFill>
                <a:srgbClr val="03244D"/>
              </a:solidFill>
              <a:latin typeface="Calibri" panose="020F0502020204030204" pitchFamily="34" charset="0"/>
              <a:cs typeface="Calibri" panose="020F0502020204030204" pitchFamily="34" charset="0"/>
            </a:rPr>
            <a:t>   LOOK Scheduling</a:t>
          </a:r>
          <a:endParaRPr lang="en-US" sz="3200" kern="1200" dirty="0">
            <a:solidFill>
              <a:srgbClr val="03244D"/>
            </a:solidFill>
            <a:latin typeface="Calibri" panose="020F0502020204030204" pitchFamily="34" charset="0"/>
            <a:cs typeface="Calibri" panose="020F0502020204030204" pitchFamily="34" charset="0"/>
          </a:endParaRPr>
        </a:p>
      </dsp:txBody>
      <dsp:txXfrm rot="-5400000">
        <a:off x="1174079" y="3022652"/>
        <a:ext cx="5023386" cy="98377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lgn="l">
              <a:defRPr sz="1100" b="0">
                <a:latin typeface="Times New Roman" pitchFamily="-112" charset="0"/>
                <a:ea typeface="+mn-ea"/>
                <a:cs typeface="+mn-cs"/>
              </a:defRPr>
            </a:lvl1pPr>
          </a:lstStyle>
          <a:p>
            <a:pPr>
              <a:defRPr/>
            </a:pPr>
            <a:endParaRPr lang="en-US"/>
          </a:p>
        </p:txBody>
      </p:sp>
      <p:sp>
        <p:nvSpPr>
          <p:cNvPr id="153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defRPr sz="1100" b="0">
                <a:latin typeface="Times New Roman" pitchFamily="-112" charset="0"/>
                <a:ea typeface="+mn-ea"/>
                <a:cs typeface="+mn-cs"/>
              </a:defRPr>
            </a:lvl1pPr>
          </a:lstStyle>
          <a:p>
            <a:pPr>
              <a:defRPr/>
            </a:pPr>
            <a:endParaRPr lang="en-US"/>
          </a:p>
        </p:txBody>
      </p:sp>
      <p:sp>
        <p:nvSpPr>
          <p:cNvPr id="153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lgn="l">
              <a:defRPr sz="1100" b="0">
                <a:latin typeface="Times New Roman" pitchFamily="-112" charset="0"/>
                <a:ea typeface="+mn-ea"/>
                <a:cs typeface="+mn-cs"/>
              </a:defRPr>
            </a:lvl1pPr>
          </a:lstStyle>
          <a:p>
            <a:pPr>
              <a:defRPr/>
            </a:pPr>
            <a:endParaRPr lang="en-US"/>
          </a:p>
        </p:txBody>
      </p:sp>
      <p:sp>
        <p:nvSpPr>
          <p:cNvPr id="153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defRPr sz="1100" b="0">
                <a:latin typeface="Times New Roman" charset="0"/>
              </a:defRPr>
            </a:lvl1pPr>
          </a:lstStyle>
          <a:p>
            <a:fld id="{64039693-3EF9-9243-B46C-D09A044C5826}" type="slidenum">
              <a:rPr lang="en-US"/>
              <a:pPr/>
              <a:t>‹#›</a:t>
            </a:fld>
            <a:endParaRPr lang="en-US"/>
          </a:p>
        </p:txBody>
      </p:sp>
    </p:spTree>
    <p:extLst>
      <p:ext uri="{BB962C8B-B14F-4D97-AF65-F5344CB8AC3E}">
        <p14:creationId xmlns:p14="http://schemas.microsoft.com/office/powerpoint/2010/main" val="15009113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lgn="l">
              <a:defRPr sz="1100">
                <a:solidFill>
                  <a:schemeClr val="bg1"/>
                </a:solidFill>
                <a:latin typeface="Verdana" pitchFamily="-112" charset="0"/>
                <a:ea typeface="+mn-ea"/>
                <a:cs typeface="+mn-cs"/>
              </a:defRPr>
            </a:lvl1pPr>
          </a:lstStyle>
          <a:p>
            <a:pPr>
              <a:defRPr/>
            </a:pPr>
            <a:endParaRPr lang="en-US"/>
          </a:p>
        </p:txBody>
      </p:sp>
      <p:sp>
        <p:nvSpPr>
          <p:cNvPr id="57347" name="Rectangle 1027"/>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defRPr sz="1100">
                <a:solidFill>
                  <a:schemeClr val="bg1"/>
                </a:solidFill>
                <a:latin typeface="Verdana" pitchFamily="-112" charset="0"/>
                <a:ea typeface="+mn-ea"/>
                <a:cs typeface="+mn-cs"/>
              </a:defRPr>
            </a:lvl1pPr>
          </a:lstStyle>
          <a:p>
            <a:pPr>
              <a:defRPr/>
            </a:pPr>
            <a:endParaRPr lang="en-US"/>
          </a:p>
        </p:txBody>
      </p:sp>
      <p:sp>
        <p:nvSpPr>
          <p:cNvPr id="14340" name="Rectangle 1028"/>
          <p:cNvSpPr>
            <a:spLocks noGrp="1" noRot="1" noChangeAspect="1" noChangeArrowheads="1" noTextEdit="1"/>
          </p:cNvSpPr>
          <p:nvPr>
            <p:ph type="sldImg" idx="2"/>
          </p:nvPr>
        </p:nvSpPr>
        <p:spPr bwMode="auto">
          <a:xfrm>
            <a:off x="382588" y="685800"/>
            <a:ext cx="6096000" cy="342900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57349" name="Rectangle 1029"/>
          <p:cNvSpPr>
            <a:spLocks noGrp="1" noChangeArrowheads="1"/>
          </p:cNvSpPr>
          <p:nvPr>
            <p:ph type="body" sz="quarter" idx="3"/>
          </p:nvPr>
        </p:nvSpPr>
        <p:spPr bwMode="auto">
          <a:xfrm>
            <a:off x="915988" y="4343400"/>
            <a:ext cx="5026025" cy="41148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7350" name="Rectangle 1030"/>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lgn="l">
              <a:defRPr sz="1100">
                <a:solidFill>
                  <a:schemeClr val="bg1"/>
                </a:solidFill>
                <a:latin typeface="Verdana" pitchFamily="-112" charset="0"/>
                <a:ea typeface="+mn-ea"/>
                <a:cs typeface="+mn-cs"/>
              </a:defRPr>
            </a:lvl1pPr>
          </a:lstStyle>
          <a:p>
            <a:pPr>
              <a:defRPr/>
            </a:pPr>
            <a:endParaRPr lang="en-US"/>
          </a:p>
        </p:txBody>
      </p:sp>
      <p:sp>
        <p:nvSpPr>
          <p:cNvPr id="57351" name="Rectangle 1031"/>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defRPr sz="1100">
                <a:solidFill>
                  <a:schemeClr val="bg1"/>
                </a:solidFill>
              </a:defRPr>
            </a:lvl1pPr>
          </a:lstStyle>
          <a:p>
            <a:fld id="{BA95FC9D-A361-0047-A127-CC478746A09D}" type="slidenum">
              <a:rPr lang="en-US"/>
              <a:pPr/>
              <a:t>‹#›</a:t>
            </a:fld>
            <a:endParaRPr lang="en-US"/>
          </a:p>
        </p:txBody>
      </p:sp>
    </p:spTree>
    <p:extLst>
      <p:ext uri="{BB962C8B-B14F-4D97-AF65-F5344CB8AC3E}">
        <p14:creationId xmlns:p14="http://schemas.microsoft.com/office/powerpoint/2010/main" val="24691438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gatevidyalay.com/disk-scheduling-disk-scheduling-algorithm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gatevidyalay.com/disk-scheduling-disk-scheduling-algorithm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gatevidyalay.com/disk-scheduling-disk-scheduling-algorithm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gatevidyalay.com/scan-algorithm-disk-scheduling-algorithms/"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gatevidyalay.com/c-scan-disk-scheduling-disk-scheduling/"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gatevidyalay.com/look-algorithm-disk-scheduling-algorithm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gatevidyalay.com/scan-algorithm-disk-scheduling-algorithm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Verdana" charset="0"/>
                <a:ea typeface="ＭＳ Ｐゴシック" charset="0"/>
                <a:cs typeface="ＭＳ Ｐゴシック" charset="0"/>
              </a:defRPr>
            </a:lvl1pPr>
            <a:lvl2pPr marL="37931725" indent="-37474525">
              <a:defRPr sz="2400" b="1">
                <a:solidFill>
                  <a:schemeClr val="tx1"/>
                </a:solidFill>
                <a:latin typeface="Verdana" charset="0"/>
                <a:ea typeface="ＭＳ Ｐゴシック" charset="0"/>
              </a:defRPr>
            </a:lvl2pPr>
            <a:lvl3pPr>
              <a:defRPr sz="2400" b="1">
                <a:solidFill>
                  <a:schemeClr val="tx1"/>
                </a:solidFill>
                <a:latin typeface="Verdana" charset="0"/>
                <a:ea typeface="ＭＳ Ｐゴシック" charset="0"/>
              </a:defRPr>
            </a:lvl3pPr>
            <a:lvl4pPr>
              <a:defRPr sz="2400" b="1">
                <a:solidFill>
                  <a:schemeClr val="tx1"/>
                </a:solidFill>
                <a:latin typeface="Verdana" charset="0"/>
                <a:ea typeface="ＭＳ Ｐゴシック" charset="0"/>
              </a:defRPr>
            </a:lvl4pPr>
            <a:lvl5pPr>
              <a:defRPr sz="2400" b="1">
                <a:solidFill>
                  <a:schemeClr val="tx1"/>
                </a:solidFill>
                <a:latin typeface="Verdana" charset="0"/>
                <a:ea typeface="ＭＳ Ｐゴシック" charset="0"/>
              </a:defRPr>
            </a:lvl5pPr>
            <a:lvl6pPr marL="457200" eaLnBrk="0" fontAlgn="base" hangingPunct="0">
              <a:spcBef>
                <a:spcPct val="0"/>
              </a:spcBef>
              <a:spcAft>
                <a:spcPct val="0"/>
              </a:spcAft>
              <a:defRPr sz="2400" b="1">
                <a:solidFill>
                  <a:schemeClr val="tx1"/>
                </a:solidFill>
                <a:latin typeface="Verdana" charset="0"/>
                <a:ea typeface="ＭＳ Ｐゴシック" charset="0"/>
              </a:defRPr>
            </a:lvl6pPr>
            <a:lvl7pPr marL="914400" eaLnBrk="0" fontAlgn="base" hangingPunct="0">
              <a:spcBef>
                <a:spcPct val="0"/>
              </a:spcBef>
              <a:spcAft>
                <a:spcPct val="0"/>
              </a:spcAft>
              <a:defRPr sz="2400" b="1">
                <a:solidFill>
                  <a:schemeClr val="tx1"/>
                </a:solidFill>
                <a:latin typeface="Verdana" charset="0"/>
                <a:ea typeface="ＭＳ Ｐゴシック" charset="0"/>
              </a:defRPr>
            </a:lvl7pPr>
            <a:lvl8pPr marL="1371600" eaLnBrk="0" fontAlgn="base" hangingPunct="0">
              <a:spcBef>
                <a:spcPct val="0"/>
              </a:spcBef>
              <a:spcAft>
                <a:spcPct val="0"/>
              </a:spcAft>
              <a:defRPr sz="2400" b="1">
                <a:solidFill>
                  <a:schemeClr val="tx1"/>
                </a:solidFill>
                <a:latin typeface="Verdana" charset="0"/>
                <a:ea typeface="ＭＳ Ｐゴシック" charset="0"/>
              </a:defRPr>
            </a:lvl8pPr>
            <a:lvl9pPr marL="1828800" eaLnBrk="0" fontAlgn="base" hangingPunct="0">
              <a:spcBef>
                <a:spcPct val="0"/>
              </a:spcBef>
              <a:spcAft>
                <a:spcPct val="0"/>
              </a:spcAft>
              <a:defRPr sz="2400" b="1">
                <a:solidFill>
                  <a:schemeClr val="tx1"/>
                </a:solidFill>
                <a:latin typeface="Verdana" charset="0"/>
                <a:ea typeface="ＭＳ Ｐゴシック" charset="0"/>
              </a:defRPr>
            </a:lvl9pPr>
          </a:lstStyle>
          <a:p>
            <a:fld id="{D69666A6-51FC-9E48-90AC-0A20BB3F2D57}" type="slidenum">
              <a:rPr lang="en-US" sz="1100">
                <a:solidFill>
                  <a:schemeClr val="bg1"/>
                </a:solidFill>
              </a:rPr>
              <a:pPr/>
              <a:t>1</a:t>
            </a:fld>
            <a:endParaRPr lang="en-US" sz="1100">
              <a:solidFill>
                <a:schemeClr val="bg1"/>
              </a:solidFill>
            </a:endParaRPr>
          </a:p>
        </p:txBody>
      </p:sp>
      <p:sp>
        <p:nvSpPr>
          <p:cNvPr id="16387" name="Rectangle 1026"/>
          <p:cNvSpPr>
            <a:spLocks noGrp="1" noRot="1" noChangeAspect="1" noChangeArrowheads="1" noTextEdit="1"/>
          </p:cNvSpPr>
          <p:nvPr>
            <p:ph type="sldImg"/>
          </p:nvPr>
        </p:nvSpPr>
        <p:spPr>
          <a:xfrm>
            <a:off x="382588" y="685800"/>
            <a:ext cx="6096000" cy="3429000"/>
          </a:xfrm>
          <a:ln/>
        </p:spPr>
      </p:sp>
      <p:sp>
        <p:nvSpPr>
          <p:cNvPr id="16388" name="Rectangle 1027"/>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baseline="0"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868583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SSTF stands for </a:t>
            </a:r>
            <a:r>
              <a:rPr lang="en-US" sz="1200" b="1" i="0" u="none" strike="noStrike" kern="1200" dirty="0">
                <a:solidFill>
                  <a:schemeClr val="tx1"/>
                </a:solidFill>
                <a:effectLst/>
                <a:latin typeface="Times New Roman" pitchFamily="-65" charset="0"/>
                <a:ea typeface="ＭＳ Ｐゴシック" pitchFamily="-65" charset="-128"/>
                <a:cs typeface="ＭＳ Ｐゴシック" pitchFamily="-65" charset="-128"/>
              </a:rPr>
              <a:t>Shortest Seek Time First</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This algorithm services that request next which requires least number of head movements from its current position regardless of the direction.</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It breaks the tie in the direction of head movement.</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1" i="0" u="sng" strike="noStrike" kern="1200" dirty="0">
                <a:solidFill>
                  <a:schemeClr val="tx1"/>
                </a:solidFill>
                <a:effectLst/>
                <a:latin typeface="Times New Roman" pitchFamily="-65" charset="0"/>
                <a:ea typeface="ＭＳ Ｐゴシック" pitchFamily="-65" charset="-128"/>
                <a:cs typeface="ＭＳ Ｐゴシック" pitchFamily="-65" charset="-128"/>
              </a:rPr>
              <a:t>Advantages-</a:t>
            </a:r>
            <a:endParaRPr lang="en-US" sz="1200" b="1" i="0" u="none" strike="noStrike" kern="1200" dirty="0">
              <a:solidFill>
                <a:schemeClr val="tx1"/>
              </a:solidFill>
              <a:effectLst/>
              <a:latin typeface="Times New Roman" pitchFamily="-65" charset="0"/>
              <a:ea typeface="ＭＳ Ｐゴシック" pitchFamily="-65" charset="-128"/>
              <a:cs typeface="ＭＳ Ｐゴシック" pitchFamily="-65" charset="-128"/>
            </a:endParaRP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It reduces the total seek time as compared to </a:t>
            </a:r>
            <a:r>
              <a:rPr lang="en-US" sz="1200" b="1" i="0" u="sng" strike="noStrike" kern="1200" dirty="0">
                <a:solidFill>
                  <a:schemeClr val="tx1"/>
                </a:solidFill>
                <a:effectLst/>
                <a:latin typeface="Times New Roman" pitchFamily="-65" charset="0"/>
                <a:ea typeface="ＭＳ Ｐゴシック" pitchFamily="-65" charset="-128"/>
                <a:cs typeface="ＭＳ Ｐゴシック" pitchFamily="-65" charset="-128"/>
                <a:hlinkClick r:id="rId3"/>
              </a:rPr>
              <a:t>FCFS</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It provides increased throughput.</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It provides less average response time and waiting time.</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1" i="0" u="sng" strike="noStrike" kern="1200" dirty="0">
                <a:solidFill>
                  <a:schemeClr val="tx1"/>
                </a:solidFill>
                <a:effectLst/>
                <a:latin typeface="Times New Roman" pitchFamily="-65" charset="0"/>
                <a:ea typeface="ＭＳ Ｐゴシック" pitchFamily="-65" charset="-128"/>
                <a:cs typeface="ＭＳ Ｐゴシック" pitchFamily="-65" charset="-128"/>
              </a:rPr>
              <a:t>Disadvantages-</a:t>
            </a:r>
            <a:endParaRPr lang="en-US" sz="1200" b="1" i="0" u="none" strike="noStrike" kern="1200" dirty="0">
              <a:solidFill>
                <a:schemeClr val="tx1"/>
              </a:solidFill>
              <a:effectLst/>
              <a:latin typeface="Times New Roman" pitchFamily="-65" charset="0"/>
              <a:ea typeface="ＭＳ Ｐゴシック" pitchFamily="-65" charset="-128"/>
              <a:cs typeface="ＭＳ Ｐゴシック" pitchFamily="-65" charset="-128"/>
            </a:endParaRP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There is an overhead of finding out the closest request.</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The requests which are far from the head might starve for the CPU.</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It provides high variance in response time and waiting time.</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Switching the direction of head frequently slows down the algorithm.</a:t>
            </a:r>
          </a:p>
          <a:p>
            <a:endParaRPr lang="en-US" dirty="0"/>
          </a:p>
        </p:txBody>
      </p:sp>
      <p:sp>
        <p:nvSpPr>
          <p:cNvPr id="4" name="Slide Number Placeholder 3"/>
          <p:cNvSpPr>
            <a:spLocks noGrp="1"/>
          </p:cNvSpPr>
          <p:nvPr>
            <p:ph type="sldNum" sz="quarter" idx="5"/>
          </p:nvPr>
        </p:nvSpPr>
        <p:spPr/>
        <p:txBody>
          <a:bodyPr/>
          <a:lstStyle/>
          <a:p>
            <a:fld id="{BA95FC9D-A361-0047-A127-CC478746A09D}" type="slidenum">
              <a:rPr lang="en-US" smtClean="0"/>
              <a:pPr/>
              <a:t>10</a:t>
            </a:fld>
            <a:endParaRPr lang="en-US"/>
          </a:p>
        </p:txBody>
      </p:sp>
    </p:spTree>
    <p:extLst>
      <p:ext uri="{BB962C8B-B14F-4D97-AF65-F5344CB8AC3E}">
        <p14:creationId xmlns:p14="http://schemas.microsoft.com/office/powerpoint/2010/main" val="717501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Shortest Service Time First.</a:t>
            </a:r>
          </a:p>
          <a:p>
            <a:endParaRPr lang="en-US" dirty="0"/>
          </a:p>
          <a:p>
            <a:r>
              <a:rPr lang="en-US" altLang="en-US" dirty="0"/>
              <a:t>Shortest Seek Time First selects the request with the minimum seek time from the current head position</a:t>
            </a:r>
          </a:p>
          <a:p>
            <a:r>
              <a:rPr lang="en-US" altLang="en-US" dirty="0"/>
              <a:t>SSTF scheduling is a form of SJF scheduling; may cause starvation of some requests</a:t>
            </a:r>
          </a:p>
          <a:p>
            <a:r>
              <a:rPr lang="en-US" altLang="en-US" dirty="0"/>
              <a:t>Illustration shows total head movement of 236 cylinders</a:t>
            </a:r>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11</a:t>
            </a:fld>
            <a:endParaRPr lang="en-US"/>
          </a:p>
        </p:txBody>
      </p:sp>
    </p:spTree>
    <p:extLst>
      <p:ext uri="{BB962C8B-B14F-4D97-AF65-F5344CB8AC3E}">
        <p14:creationId xmlns:p14="http://schemas.microsoft.com/office/powerpoint/2010/main" val="3701451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u="sng" strike="noStrike" kern="1200" dirty="0">
                <a:solidFill>
                  <a:schemeClr val="tx1"/>
                </a:solidFill>
                <a:effectLst/>
                <a:latin typeface="Times New Roman" pitchFamily="-65" charset="0"/>
                <a:ea typeface="ＭＳ Ｐゴシック" pitchFamily="-65" charset="-128"/>
                <a:cs typeface="ＭＳ Ｐゴシック" pitchFamily="-65" charset="-128"/>
              </a:rPr>
              <a:t>SCAN Disk Scheduling Algorithm-</a:t>
            </a:r>
            <a:endParaRPr lang="en-US" sz="1200" b="1" i="0" u="none" strike="noStrike" kern="1200" dirty="0">
              <a:solidFill>
                <a:schemeClr val="tx1"/>
              </a:solidFill>
              <a:effectLst/>
              <a:latin typeface="Times New Roman" pitchFamily="-65" charset="0"/>
              <a:ea typeface="ＭＳ Ｐゴシック" pitchFamily="-65" charset="-128"/>
              <a:cs typeface="ＭＳ Ｐゴシック" pitchFamily="-65" charset="-128"/>
            </a:endParaRP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As the name suggests, this algorithm scans all the cylinders of the disk back and forth.</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Head starts from one end of the disk and move towards the other end servicing all the requests in between.</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After reaching the other end, head reverses its direction and move towards the starting end servicing all the requests in between.</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The same process repeats.</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1" i="0" u="sng" strike="noStrike" kern="1200" dirty="0">
                <a:solidFill>
                  <a:schemeClr val="tx1"/>
                </a:solidFill>
                <a:effectLst/>
                <a:latin typeface="Times New Roman" pitchFamily="-65" charset="0"/>
                <a:ea typeface="ＭＳ Ｐゴシック" pitchFamily="-65" charset="-128"/>
                <a:cs typeface="ＭＳ Ｐゴシック" pitchFamily="-65" charset="-128"/>
              </a:rPr>
              <a:t>NOTE-</a:t>
            </a:r>
            <a:endParaRPr lang="en-US" sz="1200" b="1" i="0" u="none" strike="noStrike" kern="1200" dirty="0">
              <a:solidFill>
                <a:schemeClr val="tx1"/>
              </a:solidFill>
              <a:effectLst/>
              <a:latin typeface="Times New Roman" pitchFamily="-65" charset="0"/>
              <a:ea typeface="ＭＳ Ｐゴシック" pitchFamily="-65" charset="-128"/>
              <a:cs typeface="ＭＳ Ｐゴシック" pitchFamily="-65" charset="-128"/>
            </a:endParaRP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SCAN Algorithm is also called as </a:t>
            </a:r>
            <a:r>
              <a:rPr lang="en-US" sz="1200" b="1" i="0" u="none" strike="noStrike" kern="1200" dirty="0">
                <a:solidFill>
                  <a:schemeClr val="tx1"/>
                </a:solidFill>
                <a:effectLst/>
                <a:latin typeface="Times New Roman" pitchFamily="-65" charset="0"/>
                <a:ea typeface="ＭＳ Ｐゴシック" pitchFamily="-65" charset="-128"/>
                <a:cs typeface="ＭＳ Ｐゴシック" pitchFamily="-65" charset="-128"/>
              </a:rPr>
              <a:t>Elevator Algorithm.</a:t>
            </a:r>
            <a:endPar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endParaRP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This is because its working resembles the working of an elevator.</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1" i="0" u="none" strike="noStrike" kern="1200" dirty="0">
                <a:solidFill>
                  <a:schemeClr val="tx1"/>
                </a:solidFill>
                <a:effectLst/>
                <a:latin typeface="Times New Roman" pitchFamily="-65" charset="0"/>
                <a:ea typeface="ＭＳ Ｐゴシック" pitchFamily="-65" charset="-128"/>
                <a:cs typeface="ＭＳ Ｐゴシック" pitchFamily="-65" charset="-128"/>
              </a:rPr>
              <a:t>Also Read-</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r>
              <a:rPr lang="en-US" sz="1200" b="1" i="0" u="sng" strike="noStrike" kern="1200" dirty="0">
                <a:solidFill>
                  <a:schemeClr val="tx1"/>
                </a:solidFill>
                <a:effectLst/>
                <a:latin typeface="Times New Roman" pitchFamily="-65" charset="0"/>
                <a:ea typeface="ＭＳ Ｐゴシック" pitchFamily="-65" charset="-128"/>
                <a:cs typeface="ＭＳ Ｐゴシック" pitchFamily="-65" charset="-128"/>
                <a:hlinkClick r:id="rId3"/>
              </a:rPr>
              <a:t>FCFS Disk Scheduling Algorithm</a:t>
            </a:r>
            <a:endPar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endParaRP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1" i="0" u="sng" strike="noStrike" kern="1200" dirty="0">
                <a:solidFill>
                  <a:schemeClr val="tx1"/>
                </a:solidFill>
                <a:effectLst/>
                <a:latin typeface="Times New Roman" pitchFamily="-65" charset="0"/>
                <a:ea typeface="ＭＳ Ｐゴシック" pitchFamily="-65" charset="-128"/>
                <a:cs typeface="ＭＳ Ｐゴシック" pitchFamily="-65" charset="-128"/>
              </a:rPr>
              <a:t>Advantages-</a:t>
            </a:r>
            <a:endParaRPr lang="en-US" sz="1200" b="1" i="0" u="none" strike="noStrike" kern="1200" dirty="0">
              <a:solidFill>
                <a:schemeClr val="tx1"/>
              </a:solidFill>
              <a:effectLst/>
              <a:latin typeface="Times New Roman" pitchFamily="-65" charset="0"/>
              <a:ea typeface="ＭＳ Ｐゴシック" pitchFamily="-65" charset="-128"/>
              <a:cs typeface="ＭＳ Ｐゴシック" pitchFamily="-65" charset="-128"/>
            </a:endParaRP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It is simple, easy to understand and implement.</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It does not lead to starvation.</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It provides low variance in response time and waiting time.</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1" i="0" u="sng" strike="noStrike" kern="1200" dirty="0">
                <a:solidFill>
                  <a:schemeClr val="tx1"/>
                </a:solidFill>
                <a:effectLst/>
                <a:latin typeface="Times New Roman" pitchFamily="-65" charset="0"/>
                <a:ea typeface="ＭＳ Ｐゴシック" pitchFamily="-65" charset="-128"/>
                <a:cs typeface="ＭＳ Ｐゴシック" pitchFamily="-65" charset="-128"/>
              </a:rPr>
              <a:t>Disadvantages-</a:t>
            </a:r>
            <a:endParaRPr lang="en-US" sz="1200" b="1" i="0" u="none" strike="noStrike" kern="1200" dirty="0">
              <a:solidFill>
                <a:schemeClr val="tx1"/>
              </a:solidFill>
              <a:effectLst/>
              <a:latin typeface="Times New Roman" pitchFamily="-65" charset="0"/>
              <a:ea typeface="ＭＳ Ｐゴシック" pitchFamily="-65" charset="-128"/>
              <a:cs typeface="ＭＳ Ｐゴシック" pitchFamily="-65" charset="-128"/>
            </a:endParaRP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It causes long waiting time for the cylinders just visited by the head.</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It causes the head to move till the end of the disk even if there are no requests to be serviced.</a:t>
            </a:r>
          </a:p>
          <a:p>
            <a:endParaRPr lang="en-US" dirty="0"/>
          </a:p>
        </p:txBody>
      </p:sp>
      <p:sp>
        <p:nvSpPr>
          <p:cNvPr id="4" name="Slide Number Placeholder 3"/>
          <p:cNvSpPr>
            <a:spLocks noGrp="1"/>
          </p:cNvSpPr>
          <p:nvPr>
            <p:ph type="sldNum" sz="quarter" idx="5"/>
          </p:nvPr>
        </p:nvSpPr>
        <p:spPr/>
        <p:txBody>
          <a:bodyPr/>
          <a:lstStyle/>
          <a:p>
            <a:fld id="{BA95FC9D-A361-0047-A127-CC478746A09D}" type="slidenum">
              <a:rPr lang="en-US" smtClean="0"/>
              <a:pPr/>
              <a:t>12</a:t>
            </a:fld>
            <a:endParaRPr lang="en-US"/>
          </a:p>
        </p:txBody>
      </p:sp>
    </p:spTree>
    <p:extLst>
      <p:ext uri="{BB962C8B-B14F-4D97-AF65-F5344CB8AC3E}">
        <p14:creationId xmlns:p14="http://schemas.microsoft.com/office/powerpoint/2010/main" val="2650346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The disk arm starts at one end of the disk, and moves toward the other end, servicing requests until it gets to the other end of the disk, where the head movement is reversed and servicing continues.</a:t>
            </a:r>
          </a:p>
          <a:p>
            <a:r>
              <a:rPr lang="en-US" altLang="en-US" b="1" dirty="0">
                <a:solidFill>
                  <a:srgbClr val="3366FF"/>
                </a:solidFill>
              </a:rPr>
              <a:t>SCAN algorithm</a:t>
            </a:r>
            <a:r>
              <a:rPr lang="en-US" altLang="en-US" dirty="0">
                <a:solidFill>
                  <a:srgbClr val="3366FF"/>
                </a:solidFill>
              </a:rPr>
              <a:t> </a:t>
            </a:r>
            <a:r>
              <a:rPr lang="en-US" altLang="en-US" dirty="0"/>
              <a:t>Sometimes called the </a:t>
            </a:r>
            <a:r>
              <a:rPr lang="en-US" altLang="en-US" b="1" dirty="0">
                <a:solidFill>
                  <a:srgbClr val="3366FF"/>
                </a:solidFill>
              </a:rPr>
              <a:t>elevator algorithm</a:t>
            </a:r>
          </a:p>
          <a:p>
            <a:r>
              <a:rPr lang="en-US" altLang="en-US" dirty="0"/>
              <a:t>Illustration shows total head movement of 208 cylinders</a:t>
            </a:r>
          </a:p>
          <a:p>
            <a:r>
              <a:rPr lang="en-US" altLang="en-US" dirty="0"/>
              <a:t>But note that if requests are uniformly dense, largest density at other end of disk and those wait the longest</a:t>
            </a:r>
          </a:p>
          <a:p>
            <a:endParaRPr lang="en-US" dirty="0"/>
          </a:p>
          <a:p>
            <a:r>
              <a:rPr lang="en-US" dirty="0"/>
              <a:t>Assumption: 10 is the maximal cylinder.</a:t>
            </a:r>
          </a:p>
        </p:txBody>
      </p:sp>
      <p:sp>
        <p:nvSpPr>
          <p:cNvPr id="4" name="Slide Number Placeholder 3"/>
          <p:cNvSpPr>
            <a:spLocks noGrp="1"/>
          </p:cNvSpPr>
          <p:nvPr>
            <p:ph type="sldNum" sz="quarter" idx="10"/>
          </p:nvPr>
        </p:nvSpPr>
        <p:spPr/>
        <p:txBody>
          <a:bodyPr/>
          <a:lstStyle/>
          <a:p>
            <a:fld id="{BA95FC9D-A361-0047-A127-CC478746A09D}" type="slidenum">
              <a:rPr lang="en-US" smtClean="0"/>
              <a:pPr/>
              <a:t>13</a:t>
            </a:fld>
            <a:endParaRPr lang="en-US"/>
          </a:p>
        </p:txBody>
      </p:sp>
    </p:spTree>
    <p:extLst>
      <p:ext uri="{BB962C8B-B14F-4D97-AF65-F5344CB8AC3E}">
        <p14:creationId xmlns:p14="http://schemas.microsoft.com/office/powerpoint/2010/main" val="3830189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u="sng" strike="noStrike" kern="1200" dirty="0">
                <a:solidFill>
                  <a:schemeClr val="tx1"/>
                </a:solidFill>
                <a:effectLst/>
                <a:latin typeface="Times New Roman" pitchFamily="-65" charset="0"/>
                <a:ea typeface="ＭＳ Ｐゴシック" pitchFamily="-65" charset="-128"/>
                <a:cs typeface="ＭＳ Ｐゴシック" pitchFamily="-65" charset="-128"/>
              </a:rPr>
              <a:t>SCAN Disk Scheduling Algorithm-</a:t>
            </a:r>
            <a:endParaRPr lang="en-US" sz="1200" b="1" i="0" u="none" strike="noStrike" kern="1200" dirty="0">
              <a:solidFill>
                <a:schemeClr val="tx1"/>
              </a:solidFill>
              <a:effectLst/>
              <a:latin typeface="Times New Roman" pitchFamily="-65" charset="0"/>
              <a:ea typeface="ＭＳ Ｐゴシック" pitchFamily="-65" charset="-128"/>
              <a:cs typeface="ＭＳ Ｐゴシック" pitchFamily="-65" charset="-128"/>
            </a:endParaRP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As the name suggests, this algorithm scans all the cylinders of the disk back and forth.</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Head starts from one end of the disk and move towards the other end servicing all the requests in between.</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After reaching the other end, head reverses its direction and move towards the starting end servicing all the requests in between.</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The same process repeats.</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1" i="0" u="sng" strike="noStrike" kern="1200" dirty="0">
                <a:solidFill>
                  <a:schemeClr val="tx1"/>
                </a:solidFill>
                <a:effectLst/>
                <a:latin typeface="Times New Roman" pitchFamily="-65" charset="0"/>
                <a:ea typeface="ＭＳ Ｐゴシック" pitchFamily="-65" charset="-128"/>
                <a:cs typeface="ＭＳ Ｐゴシック" pitchFamily="-65" charset="-128"/>
              </a:rPr>
              <a:t>NOTE-</a:t>
            </a:r>
            <a:endParaRPr lang="en-US" sz="1200" b="1" i="0" u="none" strike="noStrike" kern="1200" dirty="0">
              <a:solidFill>
                <a:schemeClr val="tx1"/>
              </a:solidFill>
              <a:effectLst/>
              <a:latin typeface="Times New Roman" pitchFamily="-65" charset="0"/>
              <a:ea typeface="ＭＳ Ｐゴシック" pitchFamily="-65" charset="-128"/>
              <a:cs typeface="ＭＳ Ｐゴシック" pitchFamily="-65" charset="-128"/>
            </a:endParaRP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SCAN Algorithm is also called as </a:t>
            </a:r>
            <a:r>
              <a:rPr lang="en-US" sz="1200" b="1" i="0" u="none" strike="noStrike" kern="1200" dirty="0">
                <a:solidFill>
                  <a:schemeClr val="tx1"/>
                </a:solidFill>
                <a:effectLst/>
                <a:latin typeface="Times New Roman" pitchFamily="-65" charset="0"/>
                <a:ea typeface="ＭＳ Ｐゴシック" pitchFamily="-65" charset="-128"/>
                <a:cs typeface="ＭＳ Ｐゴシック" pitchFamily="-65" charset="-128"/>
              </a:rPr>
              <a:t>Elevator Algorithm.</a:t>
            </a:r>
            <a:endPar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endParaRP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This is because its working resembles the working of an elevator.</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1" i="0" u="none" strike="noStrike" kern="1200" dirty="0">
                <a:solidFill>
                  <a:schemeClr val="tx1"/>
                </a:solidFill>
                <a:effectLst/>
                <a:latin typeface="Times New Roman" pitchFamily="-65" charset="0"/>
                <a:ea typeface="ＭＳ Ｐゴシック" pitchFamily="-65" charset="-128"/>
                <a:cs typeface="ＭＳ Ｐゴシック" pitchFamily="-65" charset="-128"/>
              </a:rPr>
              <a:t>Also Read-</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r>
              <a:rPr lang="en-US" sz="1200" b="1" i="0" u="sng" strike="noStrike" kern="1200" dirty="0">
                <a:solidFill>
                  <a:schemeClr val="tx1"/>
                </a:solidFill>
                <a:effectLst/>
                <a:latin typeface="Times New Roman" pitchFamily="-65" charset="0"/>
                <a:ea typeface="ＭＳ Ｐゴシック" pitchFamily="-65" charset="-128"/>
                <a:cs typeface="ＭＳ Ｐゴシック" pitchFamily="-65" charset="-128"/>
                <a:hlinkClick r:id="rId3"/>
              </a:rPr>
              <a:t>FCFS Disk Scheduling Algorithm</a:t>
            </a:r>
            <a:endPar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endParaRP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1" i="0" u="sng" strike="noStrike" kern="1200" dirty="0">
                <a:solidFill>
                  <a:schemeClr val="tx1"/>
                </a:solidFill>
                <a:effectLst/>
                <a:latin typeface="Times New Roman" pitchFamily="-65" charset="0"/>
                <a:ea typeface="ＭＳ Ｐゴシック" pitchFamily="-65" charset="-128"/>
                <a:cs typeface="ＭＳ Ｐゴシック" pitchFamily="-65" charset="-128"/>
              </a:rPr>
              <a:t>Advantages-</a:t>
            </a:r>
            <a:endParaRPr lang="en-US" sz="1200" b="1" i="0" u="none" strike="noStrike" kern="1200" dirty="0">
              <a:solidFill>
                <a:schemeClr val="tx1"/>
              </a:solidFill>
              <a:effectLst/>
              <a:latin typeface="Times New Roman" pitchFamily="-65" charset="0"/>
              <a:ea typeface="ＭＳ Ｐゴシック" pitchFamily="-65" charset="-128"/>
              <a:cs typeface="ＭＳ Ｐゴシック" pitchFamily="-65" charset="-128"/>
            </a:endParaRP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It is simple, easy to understand and implement.</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It does not lead to starvation.</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It provides low variance in response time and waiting time.</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1" i="0" u="sng" strike="noStrike" kern="1200" dirty="0">
                <a:solidFill>
                  <a:schemeClr val="tx1"/>
                </a:solidFill>
                <a:effectLst/>
                <a:latin typeface="Times New Roman" pitchFamily="-65" charset="0"/>
                <a:ea typeface="ＭＳ Ｐゴシック" pitchFamily="-65" charset="-128"/>
                <a:cs typeface="ＭＳ Ｐゴシック" pitchFamily="-65" charset="-128"/>
              </a:rPr>
              <a:t>Disadvantages-</a:t>
            </a:r>
            <a:endParaRPr lang="en-US" sz="1200" b="1" i="0" u="none" strike="noStrike" kern="1200" dirty="0">
              <a:solidFill>
                <a:schemeClr val="tx1"/>
              </a:solidFill>
              <a:effectLst/>
              <a:latin typeface="Times New Roman" pitchFamily="-65" charset="0"/>
              <a:ea typeface="ＭＳ Ｐゴシック" pitchFamily="-65" charset="-128"/>
              <a:cs typeface="ＭＳ Ｐゴシック" pitchFamily="-65" charset="-128"/>
            </a:endParaRP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It causes long waiting time for the cylinders just visited by the head.</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It causes the head to move till the end of the disk even if there are no requests to be serviced.</a:t>
            </a:r>
          </a:p>
          <a:p>
            <a:endParaRPr lang="en-US" dirty="0"/>
          </a:p>
        </p:txBody>
      </p:sp>
      <p:sp>
        <p:nvSpPr>
          <p:cNvPr id="4" name="Slide Number Placeholder 3"/>
          <p:cNvSpPr>
            <a:spLocks noGrp="1"/>
          </p:cNvSpPr>
          <p:nvPr>
            <p:ph type="sldNum" sz="quarter" idx="5"/>
          </p:nvPr>
        </p:nvSpPr>
        <p:spPr/>
        <p:txBody>
          <a:bodyPr/>
          <a:lstStyle/>
          <a:p>
            <a:fld id="{BA95FC9D-A361-0047-A127-CC478746A09D}" type="slidenum">
              <a:rPr lang="en-US" smtClean="0"/>
              <a:pPr/>
              <a:t>14</a:t>
            </a:fld>
            <a:endParaRPr lang="en-US"/>
          </a:p>
        </p:txBody>
      </p:sp>
    </p:spTree>
    <p:extLst>
      <p:ext uri="{BB962C8B-B14F-4D97-AF65-F5344CB8AC3E}">
        <p14:creationId xmlns:p14="http://schemas.microsoft.com/office/powerpoint/2010/main" val="1586239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Provides a more uniform wait time than SCAN</a:t>
            </a:r>
          </a:p>
          <a:p>
            <a:r>
              <a:rPr lang="en-US" altLang="en-US" dirty="0"/>
              <a:t>The head moves from one end of the disk to the other, servicing requests as it goes</a:t>
            </a:r>
          </a:p>
          <a:p>
            <a:pPr lvl="1"/>
            <a:r>
              <a:rPr lang="en-US" altLang="en-US" dirty="0"/>
              <a:t>When it reaches the other end, however, it immediately returns to the beginning of the disk, without servicing any requests on the return trip</a:t>
            </a:r>
          </a:p>
          <a:p>
            <a:r>
              <a:rPr lang="en-US" altLang="en-US" dirty="0"/>
              <a:t>Treats the cylinders as a circular list that wraps around from the last cylinder to the first one</a:t>
            </a:r>
          </a:p>
          <a:p>
            <a:r>
              <a:rPr lang="en-US" altLang="en-US" dirty="0"/>
              <a:t>Total number of cylinders?</a:t>
            </a:r>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15</a:t>
            </a:fld>
            <a:endParaRPr lang="en-US"/>
          </a:p>
        </p:txBody>
      </p:sp>
    </p:spTree>
    <p:extLst>
      <p:ext uri="{BB962C8B-B14F-4D97-AF65-F5344CB8AC3E}">
        <p14:creationId xmlns:p14="http://schemas.microsoft.com/office/powerpoint/2010/main" val="4261641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u="sng" strike="noStrike" kern="1200" dirty="0">
                <a:solidFill>
                  <a:schemeClr val="tx1"/>
                </a:solidFill>
                <a:effectLst/>
                <a:latin typeface="Times New Roman" pitchFamily="-65" charset="0"/>
                <a:ea typeface="ＭＳ Ｐゴシック" pitchFamily="-65" charset="-128"/>
                <a:cs typeface="ＭＳ Ｐゴシック" pitchFamily="-65" charset="-128"/>
              </a:rPr>
              <a:t>LOOK Disk Scheduling Algorithm-</a:t>
            </a:r>
            <a:endParaRPr lang="en-US" sz="1200" b="1" i="0" u="none" strike="noStrike" kern="1200" dirty="0">
              <a:solidFill>
                <a:schemeClr val="tx1"/>
              </a:solidFill>
              <a:effectLst/>
              <a:latin typeface="Times New Roman" pitchFamily="-65" charset="0"/>
              <a:ea typeface="ＭＳ Ｐゴシック" pitchFamily="-65" charset="-128"/>
              <a:cs typeface="ＭＳ Ｐゴシック" pitchFamily="-65" charset="-128"/>
            </a:endParaRP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LOOK Algorithm is an improved version of the </a:t>
            </a:r>
            <a:r>
              <a:rPr lang="en-US" sz="1200" b="1" i="0" u="sng" strike="noStrike" kern="1200" dirty="0">
                <a:solidFill>
                  <a:schemeClr val="tx1"/>
                </a:solidFill>
                <a:effectLst/>
                <a:latin typeface="Times New Roman" pitchFamily="-65" charset="0"/>
                <a:ea typeface="ＭＳ Ｐゴシック" pitchFamily="-65" charset="-128"/>
                <a:cs typeface="ＭＳ Ｐゴシック" pitchFamily="-65" charset="-128"/>
                <a:hlinkClick r:id="rId3"/>
              </a:rPr>
              <a:t>SCAN Algorithm</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Head starts from the first request at one end of the disk and moves towards the last request at the other end servicing all the requests in between.</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After reaching the last request at the other end, head reverses its direction.</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It then returns to the first request at the starting end servicing all the requests in between.</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The same process repeats.</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1" i="0" u="none" strike="noStrike" kern="1200" dirty="0">
                <a:solidFill>
                  <a:schemeClr val="tx1"/>
                </a:solidFill>
                <a:effectLst/>
                <a:latin typeface="Times New Roman" pitchFamily="-65" charset="0"/>
                <a:ea typeface="ＭＳ Ｐゴシック" pitchFamily="-65" charset="-128"/>
                <a:cs typeface="ＭＳ Ｐゴシック" pitchFamily="-65" charset="-128"/>
              </a:rPr>
              <a:t>Also Read-</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r>
              <a:rPr lang="en-US" sz="1200" b="1" i="0" u="sng" strike="noStrike" kern="1200" dirty="0">
                <a:solidFill>
                  <a:schemeClr val="tx1"/>
                </a:solidFill>
                <a:effectLst/>
                <a:latin typeface="Times New Roman" pitchFamily="-65" charset="0"/>
                <a:ea typeface="ＭＳ Ｐゴシック" pitchFamily="-65" charset="-128"/>
                <a:cs typeface="ＭＳ Ｐゴシック" pitchFamily="-65" charset="-128"/>
                <a:hlinkClick r:id="rId4"/>
              </a:rPr>
              <a:t>C-SCAN Disk Scheduling Algorithm</a:t>
            </a:r>
            <a:endPar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endParaRP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1" i="0" u="sng" strike="noStrike" kern="1200" dirty="0">
                <a:solidFill>
                  <a:schemeClr val="tx1"/>
                </a:solidFill>
                <a:effectLst/>
                <a:latin typeface="Times New Roman" pitchFamily="-65" charset="0"/>
                <a:ea typeface="ＭＳ Ｐゴシック" pitchFamily="-65" charset="-128"/>
                <a:cs typeface="ＭＳ Ｐゴシック" pitchFamily="-65" charset="-128"/>
              </a:rPr>
              <a:t>NOTE-</a:t>
            </a:r>
            <a:endParaRPr lang="en-US" sz="1200" b="1" i="0" u="none" strike="noStrike" kern="1200" dirty="0">
              <a:solidFill>
                <a:schemeClr val="tx1"/>
              </a:solidFill>
              <a:effectLst/>
              <a:latin typeface="Times New Roman" pitchFamily="-65" charset="0"/>
              <a:ea typeface="ＭＳ Ｐゴシック" pitchFamily="-65" charset="-128"/>
              <a:cs typeface="ＭＳ Ｐゴシック" pitchFamily="-65" charset="-128"/>
            </a:endParaRP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The main difference between SCAN Algorithm and LOOK Algorithm is-</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SCAN Algorithm scans all the cylinders of the disk starting from one end to the other end even if there are no requests at the ends.</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LOOK Algorithm scans all the cylinders of the disk starting from the first request at one end to the last request at the other end.</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1" i="0" u="sng" strike="noStrike" kern="1200" dirty="0">
                <a:solidFill>
                  <a:schemeClr val="tx1"/>
                </a:solidFill>
                <a:effectLst/>
                <a:latin typeface="Times New Roman" pitchFamily="-65" charset="0"/>
                <a:ea typeface="ＭＳ Ｐゴシック" pitchFamily="-65" charset="-128"/>
                <a:cs typeface="ＭＳ Ｐゴシック" pitchFamily="-65" charset="-128"/>
              </a:rPr>
              <a:t>Advantages-</a:t>
            </a:r>
            <a:endParaRPr lang="en-US" sz="1200" b="1" i="0" u="none" strike="noStrike" kern="1200" dirty="0">
              <a:solidFill>
                <a:schemeClr val="tx1"/>
              </a:solidFill>
              <a:effectLst/>
              <a:latin typeface="Times New Roman" pitchFamily="-65" charset="0"/>
              <a:ea typeface="ＭＳ Ｐゴシック" pitchFamily="-65" charset="-128"/>
              <a:cs typeface="ＭＳ Ｐゴシック" pitchFamily="-65" charset="-128"/>
            </a:endParaRP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It does not causes the head to move till the ends of the disk when there are no requests to be serviced.</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It provides better performance as compared to SCAN Algorithm.</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It does not lead to starvation.</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It provides low variance in response time and waiting time.</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1" i="0" u="sng" strike="noStrike" kern="1200" dirty="0">
                <a:solidFill>
                  <a:schemeClr val="tx1"/>
                </a:solidFill>
                <a:effectLst/>
                <a:latin typeface="Times New Roman" pitchFamily="-65" charset="0"/>
                <a:ea typeface="ＭＳ Ｐゴシック" pitchFamily="-65" charset="-128"/>
                <a:cs typeface="ＭＳ Ｐゴシック" pitchFamily="-65" charset="-128"/>
              </a:rPr>
              <a:t>Disadvantages-</a:t>
            </a:r>
            <a:endParaRPr lang="en-US" sz="1200" b="1" i="0" u="none" strike="noStrike" kern="1200" dirty="0">
              <a:solidFill>
                <a:schemeClr val="tx1"/>
              </a:solidFill>
              <a:effectLst/>
              <a:latin typeface="Times New Roman" pitchFamily="-65" charset="0"/>
              <a:ea typeface="ＭＳ Ｐゴシック" pitchFamily="-65" charset="-128"/>
              <a:cs typeface="ＭＳ Ｐゴシック" pitchFamily="-65" charset="-128"/>
            </a:endParaRP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There is an overhead of finding the end requests.</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It causes long waiting time for the cylinders just visited by the head.</a:t>
            </a:r>
          </a:p>
          <a:p>
            <a:endParaRPr lang="en-US" dirty="0"/>
          </a:p>
        </p:txBody>
      </p:sp>
      <p:sp>
        <p:nvSpPr>
          <p:cNvPr id="4" name="Slide Number Placeholder 3"/>
          <p:cNvSpPr>
            <a:spLocks noGrp="1"/>
          </p:cNvSpPr>
          <p:nvPr>
            <p:ph type="sldNum" sz="quarter" idx="5"/>
          </p:nvPr>
        </p:nvSpPr>
        <p:spPr/>
        <p:txBody>
          <a:bodyPr/>
          <a:lstStyle/>
          <a:p>
            <a:fld id="{BA95FC9D-A361-0047-A127-CC478746A09D}" type="slidenum">
              <a:rPr lang="en-US" smtClean="0"/>
              <a:pPr/>
              <a:t>16</a:t>
            </a:fld>
            <a:endParaRPr lang="en-US"/>
          </a:p>
        </p:txBody>
      </p:sp>
    </p:spTree>
    <p:extLst>
      <p:ext uri="{BB962C8B-B14F-4D97-AF65-F5344CB8AC3E}">
        <p14:creationId xmlns:p14="http://schemas.microsoft.com/office/powerpoint/2010/main" val="2392676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u="sng" strike="noStrike" kern="1200" dirty="0">
                <a:solidFill>
                  <a:schemeClr val="tx1"/>
                </a:solidFill>
                <a:effectLst/>
                <a:latin typeface="Times New Roman" pitchFamily="-65" charset="0"/>
                <a:ea typeface="ＭＳ Ｐゴシック" pitchFamily="-65" charset="-128"/>
                <a:cs typeface="ＭＳ Ｐゴシック" pitchFamily="-65" charset="-128"/>
              </a:rPr>
              <a:t>C-LOOK Disk Scheduling Algorithm-</a:t>
            </a:r>
            <a:endParaRPr lang="en-US" sz="1200" b="1" i="0" u="none" strike="noStrike" kern="1200" dirty="0">
              <a:solidFill>
                <a:schemeClr val="tx1"/>
              </a:solidFill>
              <a:effectLst/>
              <a:latin typeface="Times New Roman" pitchFamily="-65" charset="0"/>
              <a:ea typeface="ＭＳ Ｐゴシック" pitchFamily="-65" charset="-128"/>
              <a:cs typeface="ＭＳ Ｐゴシック" pitchFamily="-65" charset="-128"/>
            </a:endParaRP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Circular-LOOK Algorithm is an improved version of the </a:t>
            </a:r>
            <a:r>
              <a:rPr lang="en-US" sz="1200" b="1" i="0" u="sng" strike="noStrike" kern="1200" dirty="0">
                <a:solidFill>
                  <a:schemeClr val="tx1"/>
                </a:solidFill>
                <a:effectLst/>
                <a:latin typeface="Times New Roman" pitchFamily="-65" charset="0"/>
                <a:ea typeface="ＭＳ Ｐゴシック" pitchFamily="-65" charset="-128"/>
                <a:cs typeface="ＭＳ Ｐゴシック" pitchFamily="-65" charset="-128"/>
                <a:hlinkClick r:id="rId3"/>
              </a:rPr>
              <a:t>LOOK Algorithm</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Head starts from the first request at one end of the disk and moves towards the last request at the other end servicing all the requests in between.</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After reaching the last request at the other end, head reverses its direction.</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It then returns to the first request at the starting end without servicing any request in between.</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The same process repeats.</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1" i="0" u="none" strike="noStrike" kern="1200" dirty="0">
                <a:solidFill>
                  <a:schemeClr val="tx1"/>
                </a:solidFill>
                <a:effectLst/>
                <a:latin typeface="Times New Roman" pitchFamily="-65" charset="0"/>
                <a:ea typeface="ＭＳ Ｐゴシック" pitchFamily="-65" charset="-128"/>
                <a:cs typeface="ＭＳ Ｐゴシック" pitchFamily="-65" charset="-128"/>
              </a:rPr>
              <a:t>Also Read-</a:t>
            </a:r>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r>
              <a:rPr lang="en-US" sz="1200" b="1" i="0" u="sng" strike="noStrike" kern="1200" dirty="0">
                <a:solidFill>
                  <a:schemeClr val="tx1"/>
                </a:solidFill>
                <a:effectLst/>
                <a:latin typeface="Times New Roman" pitchFamily="-65" charset="0"/>
                <a:ea typeface="ＭＳ Ｐゴシック" pitchFamily="-65" charset="-128"/>
                <a:cs typeface="ＭＳ Ｐゴシック" pitchFamily="-65" charset="-128"/>
                <a:hlinkClick r:id="rId4"/>
              </a:rPr>
              <a:t>SCAN Disk Scheduling Algorithm</a:t>
            </a:r>
            <a:endPar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endParaRP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1" i="0" u="sng" strike="noStrike" kern="1200" dirty="0">
                <a:solidFill>
                  <a:schemeClr val="tx1"/>
                </a:solidFill>
                <a:effectLst/>
                <a:latin typeface="Times New Roman" pitchFamily="-65" charset="0"/>
                <a:ea typeface="ＭＳ Ｐゴシック" pitchFamily="-65" charset="-128"/>
                <a:cs typeface="ＭＳ Ｐゴシック" pitchFamily="-65" charset="-128"/>
              </a:rPr>
              <a:t>Advantages-</a:t>
            </a:r>
            <a:endParaRPr lang="en-US" sz="1200" b="1" i="0" u="none" strike="noStrike" kern="1200" dirty="0">
              <a:solidFill>
                <a:schemeClr val="tx1"/>
              </a:solidFill>
              <a:effectLst/>
              <a:latin typeface="Times New Roman" pitchFamily="-65" charset="0"/>
              <a:ea typeface="ＭＳ Ｐゴシック" pitchFamily="-65" charset="-128"/>
              <a:cs typeface="ＭＳ Ｐゴシック" pitchFamily="-65" charset="-128"/>
            </a:endParaRP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It does not causes the head to move till the ends of the disk when there are no requests to be serviced.</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It reduces the waiting time for the cylinders just visited by the head.</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It provides better performance as compared to LOOK Algorithm.</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It does not lead to starvation.</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It provides low variance in response time and waiting time.</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1" i="0" u="sng" strike="noStrike" kern="1200" dirty="0">
                <a:solidFill>
                  <a:schemeClr val="tx1"/>
                </a:solidFill>
                <a:effectLst/>
                <a:latin typeface="Times New Roman" pitchFamily="-65" charset="0"/>
                <a:ea typeface="ＭＳ Ｐゴシック" pitchFamily="-65" charset="-128"/>
                <a:cs typeface="ＭＳ Ｐゴシック" pitchFamily="-65" charset="-128"/>
              </a:rPr>
              <a:t>Disadvantages-</a:t>
            </a:r>
            <a:endParaRPr lang="en-US" sz="1200" b="1" i="0" u="none" strike="noStrike" kern="1200" dirty="0">
              <a:solidFill>
                <a:schemeClr val="tx1"/>
              </a:solidFill>
              <a:effectLst/>
              <a:latin typeface="Times New Roman" pitchFamily="-65" charset="0"/>
              <a:ea typeface="ＭＳ Ｐゴシック" pitchFamily="-65" charset="-128"/>
              <a:cs typeface="ＭＳ Ｐゴシック" pitchFamily="-65" charset="-128"/>
            </a:endParaRP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 </a:t>
            </a:r>
          </a:p>
          <a:p>
            <a:pPr fontAlgn="base"/>
            <a:r>
              <a:rPr lang="en-US" sz="1200" b="0" i="0" u="none" strike="noStrike" kern="1200" dirty="0">
                <a:solidFill>
                  <a:schemeClr val="tx1"/>
                </a:solidFill>
                <a:effectLst/>
                <a:latin typeface="Times New Roman" pitchFamily="-65" charset="0"/>
                <a:ea typeface="ＭＳ Ｐゴシック" pitchFamily="-65" charset="-128"/>
                <a:cs typeface="ＭＳ Ｐゴシック" pitchFamily="-65" charset="-128"/>
              </a:rPr>
              <a:t>There is an overhead of finding the end requests.</a:t>
            </a:r>
          </a:p>
          <a:p>
            <a:endParaRPr lang="en-US" dirty="0"/>
          </a:p>
        </p:txBody>
      </p:sp>
      <p:sp>
        <p:nvSpPr>
          <p:cNvPr id="4" name="Slide Number Placeholder 3"/>
          <p:cNvSpPr>
            <a:spLocks noGrp="1"/>
          </p:cNvSpPr>
          <p:nvPr>
            <p:ph type="sldNum" sz="quarter" idx="5"/>
          </p:nvPr>
        </p:nvSpPr>
        <p:spPr/>
        <p:txBody>
          <a:bodyPr/>
          <a:lstStyle/>
          <a:p>
            <a:fld id="{BA95FC9D-A361-0047-A127-CC478746A09D}" type="slidenum">
              <a:rPr lang="en-US" smtClean="0"/>
              <a:pPr/>
              <a:t>17</a:t>
            </a:fld>
            <a:endParaRPr lang="en-US"/>
          </a:p>
        </p:txBody>
      </p:sp>
    </p:spTree>
    <p:extLst>
      <p:ext uri="{BB962C8B-B14F-4D97-AF65-F5344CB8AC3E}">
        <p14:creationId xmlns:p14="http://schemas.microsoft.com/office/powerpoint/2010/main" val="2712960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224B6B57-7BA4-4DE1-A618-CA00C332A9F6}"/>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A3246955-5243-47B5-B422-9E69973F31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99662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224B6B57-7BA4-4DE1-A618-CA00C332A9F6}"/>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A3246955-5243-47B5-B422-9E69973F31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499997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2</a:t>
            </a:fld>
            <a:endParaRPr lang="en-US"/>
          </a:p>
        </p:txBody>
      </p:sp>
    </p:spTree>
    <p:extLst>
      <p:ext uri="{BB962C8B-B14F-4D97-AF65-F5344CB8AC3E}">
        <p14:creationId xmlns:p14="http://schemas.microsoft.com/office/powerpoint/2010/main" val="693082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3</a:t>
            </a:fld>
            <a:endParaRPr lang="en-US"/>
          </a:p>
        </p:txBody>
      </p:sp>
    </p:spTree>
    <p:extLst>
      <p:ext uri="{BB962C8B-B14F-4D97-AF65-F5344CB8AC3E}">
        <p14:creationId xmlns:p14="http://schemas.microsoft.com/office/powerpoint/2010/main" val="331324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5D7AE9ED-4593-43C5-B29C-7C3C30F0D173}"/>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111C0CAD-46CE-4C58-9064-83D9DBB218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200" b="0" i="0" kern="1200" dirty="0">
              <a:solidFill>
                <a:schemeClr val="tx1"/>
              </a:solidFill>
              <a:effectLst/>
              <a:latin typeface="Times New Roman" pitchFamily="-65" charset="0"/>
              <a:ea typeface="ＭＳ Ｐゴシック" pitchFamily="-65" charset="-128"/>
              <a:cs typeface="ＭＳ Ｐゴシック" pitchFamily="-65" charset="-128"/>
            </a:endParaRPr>
          </a:p>
        </p:txBody>
      </p:sp>
    </p:spTree>
    <p:extLst>
      <p:ext uri="{BB962C8B-B14F-4D97-AF65-F5344CB8AC3E}">
        <p14:creationId xmlns:p14="http://schemas.microsoft.com/office/powerpoint/2010/main" val="2437687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The operating system is responsible for using hardware efficiently — for the disk drives, this means having a fast access time and disk bandwidth</a:t>
            </a:r>
            <a:endParaRPr lang="en-US" altLang="en-US" sz="500" dirty="0"/>
          </a:p>
          <a:p>
            <a:r>
              <a:rPr lang="en-US" altLang="en-US" dirty="0"/>
              <a:t>Minimize seek time</a:t>
            </a:r>
            <a:endParaRPr lang="en-US" altLang="en-US" sz="500" dirty="0"/>
          </a:p>
          <a:p>
            <a:r>
              <a:rPr lang="en-US" altLang="en-US" dirty="0"/>
              <a:t>Seek time </a:t>
            </a:r>
            <a:r>
              <a:rPr lang="en-US" altLang="en-US" dirty="0">
                <a:sym typeface="Symbol" pitchFamily="2" charset="2"/>
              </a:rPr>
              <a:t> seek distance</a:t>
            </a:r>
            <a:endParaRPr lang="en-US" altLang="en-US" sz="500" dirty="0">
              <a:sym typeface="Symbol" pitchFamily="2" charset="2"/>
            </a:endParaRPr>
          </a:p>
          <a:p>
            <a:r>
              <a:rPr lang="en-US" altLang="en-US" dirty="0">
                <a:sym typeface="Symbol" pitchFamily="2" charset="2"/>
              </a:rPr>
              <a:t>Disk </a:t>
            </a:r>
            <a:r>
              <a:rPr lang="en-US" altLang="en-US" b="1" dirty="0">
                <a:solidFill>
                  <a:srgbClr val="3366FF"/>
                </a:solidFill>
                <a:sym typeface="Symbol" pitchFamily="2" charset="2"/>
              </a:rPr>
              <a:t>bandwidth</a:t>
            </a:r>
            <a:r>
              <a:rPr lang="en-US" altLang="en-US" dirty="0">
                <a:solidFill>
                  <a:srgbClr val="3366FF"/>
                </a:solidFill>
                <a:sym typeface="Symbol" pitchFamily="2" charset="2"/>
              </a:rPr>
              <a:t> </a:t>
            </a:r>
            <a:r>
              <a:rPr lang="en-US" altLang="en-US" dirty="0">
                <a:sym typeface="Symbol" pitchFamily="2" charset="2"/>
              </a:rPr>
              <a:t>is the total number of bytes transferred, divided by the total time between the first request for service and the completion of the last transfer</a:t>
            </a:r>
            <a:endParaRPr lang="en-US" altLang="en-US" dirty="0"/>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5</a:t>
            </a:fld>
            <a:endParaRPr lang="en-US"/>
          </a:p>
        </p:txBody>
      </p:sp>
    </p:spTree>
    <p:extLst>
      <p:ext uri="{BB962C8B-B14F-4D97-AF65-F5344CB8AC3E}">
        <p14:creationId xmlns:p14="http://schemas.microsoft.com/office/powerpoint/2010/main" val="1645855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The operating system is responsible for using hardware efficiently — for the disk drives, this means having a fast access time and disk bandwidth</a:t>
            </a:r>
            <a:endParaRPr lang="en-US" altLang="en-US" sz="500" dirty="0"/>
          </a:p>
          <a:p>
            <a:r>
              <a:rPr lang="en-US" altLang="en-US" dirty="0"/>
              <a:t>Minimize seek time</a:t>
            </a:r>
            <a:endParaRPr lang="en-US" altLang="en-US" sz="500" dirty="0"/>
          </a:p>
          <a:p>
            <a:r>
              <a:rPr lang="en-US" altLang="en-US" dirty="0"/>
              <a:t>Seek time </a:t>
            </a:r>
            <a:r>
              <a:rPr lang="en-US" altLang="en-US" dirty="0">
                <a:sym typeface="Symbol" pitchFamily="2" charset="2"/>
              </a:rPr>
              <a:t> seek distance</a:t>
            </a:r>
            <a:endParaRPr lang="en-US" altLang="en-US" sz="500" dirty="0">
              <a:sym typeface="Symbol" pitchFamily="2" charset="2"/>
            </a:endParaRPr>
          </a:p>
          <a:p>
            <a:r>
              <a:rPr lang="en-US" altLang="en-US" dirty="0">
                <a:sym typeface="Symbol" pitchFamily="2" charset="2"/>
              </a:rPr>
              <a:t>Disk </a:t>
            </a:r>
            <a:r>
              <a:rPr lang="en-US" altLang="en-US" b="1" dirty="0">
                <a:solidFill>
                  <a:srgbClr val="3366FF"/>
                </a:solidFill>
                <a:sym typeface="Symbol" pitchFamily="2" charset="2"/>
              </a:rPr>
              <a:t>bandwidth</a:t>
            </a:r>
            <a:r>
              <a:rPr lang="en-US" altLang="en-US" dirty="0">
                <a:solidFill>
                  <a:srgbClr val="3366FF"/>
                </a:solidFill>
                <a:sym typeface="Symbol" pitchFamily="2" charset="2"/>
              </a:rPr>
              <a:t> </a:t>
            </a:r>
            <a:r>
              <a:rPr lang="en-US" altLang="en-US" dirty="0">
                <a:sym typeface="Symbol" pitchFamily="2" charset="2"/>
              </a:rPr>
              <a:t>is the total number of bytes transferred, divided by the total time between the first request for service and the completion of the last transfer</a:t>
            </a:r>
            <a:endParaRPr lang="en-US" altLang="en-US" dirty="0"/>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6</a:t>
            </a:fld>
            <a:endParaRPr lang="en-US"/>
          </a:p>
        </p:txBody>
      </p:sp>
    </p:spTree>
    <p:extLst>
      <p:ext uri="{BB962C8B-B14F-4D97-AF65-F5344CB8AC3E}">
        <p14:creationId xmlns:p14="http://schemas.microsoft.com/office/powerpoint/2010/main" val="3647508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7</a:t>
            </a:fld>
            <a:endParaRPr lang="en-US"/>
          </a:p>
        </p:txBody>
      </p:sp>
    </p:spTree>
    <p:extLst>
      <p:ext uri="{BB962C8B-B14F-4D97-AF65-F5344CB8AC3E}">
        <p14:creationId xmlns:p14="http://schemas.microsoft.com/office/powerpoint/2010/main" val="3001049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https://www.gatevidyalay.com/scan-algorithm-disk-scheduling-algorithms/</a:t>
            </a:r>
          </a:p>
        </p:txBody>
      </p:sp>
      <p:sp>
        <p:nvSpPr>
          <p:cNvPr id="4" name="Slide Number Placeholder 3"/>
          <p:cNvSpPr>
            <a:spLocks noGrp="1"/>
          </p:cNvSpPr>
          <p:nvPr>
            <p:ph type="sldNum" sz="quarter" idx="5"/>
          </p:nvPr>
        </p:nvSpPr>
        <p:spPr/>
        <p:txBody>
          <a:bodyPr/>
          <a:lstStyle/>
          <a:p>
            <a:fld id="{BA95FC9D-A361-0047-A127-CC478746A09D}" type="slidenum">
              <a:rPr lang="en-US" smtClean="0"/>
              <a:pPr/>
              <a:t>8</a:t>
            </a:fld>
            <a:endParaRPr lang="en-US"/>
          </a:p>
        </p:txBody>
      </p:sp>
    </p:spTree>
    <p:extLst>
      <p:ext uri="{BB962C8B-B14F-4D97-AF65-F5344CB8AC3E}">
        <p14:creationId xmlns:p14="http://schemas.microsoft.com/office/powerpoint/2010/main" val="3589302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9</a:t>
            </a:fld>
            <a:endParaRPr lang="en-US"/>
          </a:p>
        </p:txBody>
      </p:sp>
    </p:spTree>
    <p:extLst>
      <p:ext uri="{BB962C8B-B14F-4D97-AF65-F5344CB8AC3E}">
        <p14:creationId xmlns:p14="http://schemas.microsoft.com/office/powerpoint/2010/main" val="42533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565409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2757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152400"/>
            <a:ext cx="2895600" cy="6324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52400"/>
            <a:ext cx="84836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283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03244D"/>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3244D"/>
                </a:solidFill>
              </a:defRPr>
            </a:lvl1pPr>
            <a:lvl2pPr>
              <a:defRPr>
                <a:solidFill>
                  <a:srgbClr val="03244D"/>
                </a:solidFill>
              </a:defRPr>
            </a:lvl2pPr>
            <a:lvl3pPr>
              <a:defRPr>
                <a:solidFill>
                  <a:srgbClr val="03244D"/>
                </a:solidFill>
              </a:defRPr>
            </a:lvl3pPr>
            <a:lvl4pPr>
              <a:defRPr>
                <a:solidFill>
                  <a:srgbClr val="03244D"/>
                </a:solidFill>
              </a:defRPr>
            </a:lvl4pPr>
            <a:lvl5pPr>
              <a:defRPr>
                <a:solidFill>
                  <a:srgbClr val="0324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5871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13381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03244D"/>
                </a:solidFill>
              </a:defRPr>
            </a:lvl1pPr>
          </a:lstStyle>
          <a:p>
            <a:r>
              <a:rPr lang="en-US" dirty="0"/>
              <a:t>Click to edit Master title style</a:t>
            </a:r>
          </a:p>
        </p:txBody>
      </p:sp>
      <p:sp>
        <p:nvSpPr>
          <p:cNvPr id="3" name="Content Placeholder 2"/>
          <p:cNvSpPr>
            <a:spLocks noGrp="1"/>
          </p:cNvSpPr>
          <p:nvPr>
            <p:ph sz="half" idx="1"/>
          </p:nvPr>
        </p:nvSpPr>
        <p:spPr>
          <a:xfrm>
            <a:off x="304800" y="1066800"/>
            <a:ext cx="5689600" cy="5410200"/>
          </a:xfrm>
        </p:spPr>
        <p:txBody>
          <a:bodyPr/>
          <a:lstStyle>
            <a:lvl1pPr>
              <a:defRPr sz="2800">
                <a:solidFill>
                  <a:srgbClr val="03244D"/>
                </a:solidFill>
              </a:defRPr>
            </a:lvl1pPr>
            <a:lvl2pPr>
              <a:defRPr sz="2400">
                <a:solidFill>
                  <a:srgbClr val="03244D"/>
                </a:solidFill>
              </a:defRPr>
            </a:lvl2pPr>
            <a:lvl3pPr>
              <a:defRPr sz="2000">
                <a:solidFill>
                  <a:srgbClr val="03244D"/>
                </a:solidFill>
              </a:defRPr>
            </a:lvl3pPr>
            <a:lvl4pPr>
              <a:defRPr sz="1800">
                <a:solidFill>
                  <a:srgbClr val="03244D"/>
                </a:solidFill>
              </a:defRPr>
            </a:lvl4pPr>
            <a:lvl5pPr>
              <a:defRPr sz="1800">
                <a:solidFill>
                  <a:srgbClr val="03244D"/>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066800"/>
            <a:ext cx="5689600" cy="5410200"/>
          </a:xfrm>
        </p:spPr>
        <p:txBody>
          <a:bodyPr/>
          <a:lstStyle>
            <a:lvl1pPr>
              <a:defRPr sz="2800">
                <a:solidFill>
                  <a:srgbClr val="03244D"/>
                </a:solidFill>
              </a:defRPr>
            </a:lvl1pPr>
            <a:lvl2pPr>
              <a:defRPr sz="2400">
                <a:solidFill>
                  <a:srgbClr val="03244D"/>
                </a:solidFill>
              </a:defRPr>
            </a:lvl2pPr>
            <a:lvl3pPr>
              <a:defRPr sz="2000">
                <a:solidFill>
                  <a:srgbClr val="03244D"/>
                </a:solidFill>
              </a:defRPr>
            </a:lvl3pPr>
            <a:lvl4pPr>
              <a:defRPr sz="1800">
                <a:solidFill>
                  <a:srgbClr val="03244D"/>
                </a:solidFill>
              </a:defRPr>
            </a:lvl4pPr>
            <a:lvl5pPr>
              <a:defRPr sz="1800">
                <a:solidFill>
                  <a:srgbClr val="03244D"/>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1891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b="0">
                <a:solidFill>
                  <a:srgbClr val="03244D"/>
                </a:solidFill>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solidFill>
                  <a:srgbClr val="03244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solidFill>
                  <a:srgbClr val="03244D"/>
                </a:solidFill>
              </a:defRPr>
            </a:lvl1pPr>
            <a:lvl2pPr>
              <a:defRPr sz="2000">
                <a:solidFill>
                  <a:srgbClr val="03244D"/>
                </a:solidFill>
              </a:defRPr>
            </a:lvl2pPr>
            <a:lvl3pPr>
              <a:defRPr sz="1800">
                <a:solidFill>
                  <a:srgbClr val="03244D"/>
                </a:solidFill>
              </a:defRPr>
            </a:lvl3pPr>
            <a:lvl4pPr>
              <a:defRPr sz="1600">
                <a:solidFill>
                  <a:srgbClr val="03244D"/>
                </a:solidFill>
              </a:defRPr>
            </a:lvl4pPr>
            <a:lvl5pPr>
              <a:defRPr sz="1600">
                <a:solidFill>
                  <a:srgbClr val="03244D"/>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rgbClr val="03244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rgbClr val="03244D"/>
                </a:solidFill>
              </a:defRPr>
            </a:lvl1pPr>
            <a:lvl2pPr>
              <a:defRPr sz="2000">
                <a:solidFill>
                  <a:srgbClr val="03244D"/>
                </a:solidFill>
              </a:defRPr>
            </a:lvl2pPr>
            <a:lvl3pPr>
              <a:defRPr sz="1800">
                <a:solidFill>
                  <a:srgbClr val="03244D"/>
                </a:solidFill>
              </a:defRPr>
            </a:lvl3pPr>
            <a:lvl4pPr>
              <a:defRPr sz="1600">
                <a:solidFill>
                  <a:srgbClr val="03244D"/>
                </a:solidFill>
              </a:defRPr>
            </a:lvl4pPr>
            <a:lvl5pPr>
              <a:defRPr sz="1600">
                <a:solidFill>
                  <a:srgbClr val="03244D"/>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993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03244D"/>
                </a:solidFill>
              </a:defRPr>
            </a:lvl1pPr>
          </a:lstStyle>
          <a:p>
            <a:r>
              <a:rPr lang="en-US" dirty="0"/>
              <a:t>Click to edit Master title style</a:t>
            </a:r>
          </a:p>
        </p:txBody>
      </p:sp>
    </p:spTree>
    <p:extLst>
      <p:ext uri="{BB962C8B-B14F-4D97-AF65-F5344CB8AC3E}">
        <p14:creationId xmlns:p14="http://schemas.microsoft.com/office/powerpoint/2010/main" val="1581607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9725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solidFill>
                  <a:srgbClr val="03244D"/>
                </a:solidFill>
              </a:defRPr>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rgbClr val="03244D"/>
                </a:solidFill>
              </a:defRPr>
            </a:lvl1pPr>
            <a:lvl2pPr>
              <a:defRPr sz="2800">
                <a:solidFill>
                  <a:srgbClr val="03244D"/>
                </a:solidFill>
              </a:defRPr>
            </a:lvl2pPr>
            <a:lvl3pPr>
              <a:defRPr sz="2400">
                <a:solidFill>
                  <a:srgbClr val="03244D"/>
                </a:solidFill>
              </a:defRPr>
            </a:lvl3pPr>
            <a:lvl4pPr>
              <a:defRPr sz="2000">
                <a:solidFill>
                  <a:srgbClr val="03244D"/>
                </a:solidFill>
              </a:defRPr>
            </a:lvl4pPr>
            <a:lvl5pPr>
              <a:defRPr sz="2000">
                <a:solidFill>
                  <a:srgbClr val="03244D"/>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010476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03244D"/>
                </a:solidFill>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rgbClr val="03244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778521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1500" y="381000"/>
            <a:ext cx="11087100" cy="8382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571501" y="1247776"/>
            <a:ext cx="11087100" cy="5229224"/>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199" name="Rectangle 7"/>
          <p:cNvSpPr>
            <a:spLocks noChangeArrowheads="1"/>
          </p:cNvSpPr>
          <p:nvPr/>
        </p:nvSpPr>
        <p:spPr bwMode="auto">
          <a:xfrm>
            <a:off x="0" y="6477000"/>
            <a:ext cx="12192000" cy="381000"/>
          </a:xfrm>
          <a:prstGeom prst="rect">
            <a:avLst/>
          </a:prstGeom>
          <a:solidFill>
            <a:srgbClr val="003399"/>
          </a:solidFill>
          <a:ln w="9525">
            <a:solidFill>
              <a:schemeClr val="tx1"/>
            </a:solidFill>
            <a:miter lim="800000"/>
            <a:headEnd/>
            <a:tailEnd/>
          </a:ln>
          <a:effectLst/>
        </p:spPr>
        <p:txBody>
          <a:bodyPr wrap="none" anchor="ctr"/>
          <a:lstStyle/>
          <a:p>
            <a:r>
              <a:rPr lang="en-US" sz="1000" dirty="0">
                <a:solidFill>
                  <a:schemeClr val="bg1"/>
                </a:solidFill>
              </a:rPr>
              <a:t>COMP7500/COMP7506 Advanced Operating Systems - </a:t>
            </a:r>
            <a:fld id="{9C7CF1EC-0219-8349-AAE4-AC62B66AA0BE}" type="slidenum">
              <a:rPr lang="en-US" sz="1000" smtClean="0">
                <a:solidFill>
                  <a:schemeClr val="bg1"/>
                </a:solidFill>
              </a:rPr>
              <a:pPr/>
              <a:t>‹#›</a:t>
            </a:fld>
            <a:endParaRPr lang="en-US" sz="1000" dirty="0">
              <a:solidFill>
                <a:schemeClr val="bg1"/>
              </a:solidFill>
            </a:endParaRPr>
          </a:p>
        </p:txBody>
      </p:sp>
      <p:sp>
        <p:nvSpPr>
          <p:cNvPr id="8202" name="Rectangle 10"/>
          <p:cNvSpPr>
            <a:spLocks noChangeArrowheads="1"/>
          </p:cNvSpPr>
          <p:nvPr/>
        </p:nvSpPr>
        <p:spPr bwMode="auto">
          <a:xfrm>
            <a:off x="0" y="0"/>
            <a:ext cx="12192000" cy="152400"/>
          </a:xfrm>
          <a:prstGeom prst="rect">
            <a:avLst/>
          </a:prstGeom>
          <a:solidFill>
            <a:srgbClr val="003399"/>
          </a:solidFill>
          <a:ln w="9525">
            <a:solidFill>
              <a:schemeClr val="tx1"/>
            </a:solidFill>
            <a:miter lim="800000"/>
            <a:headEnd/>
            <a:tailEnd/>
          </a:ln>
          <a:effectLst/>
        </p:spPr>
        <p:txBody>
          <a:bodyPr wrap="none" anchor="ctr"/>
          <a:lstStyle/>
          <a:p>
            <a:pPr>
              <a:defRPr/>
            </a:pPr>
            <a:endParaRPr lang="en-US" sz="2400">
              <a:latin typeface="Verdana" pitchFamily="-112" charset="0"/>
              <a:ea typeface="+mn-ea"/>
              <a:cs typeface="+mn-cs"/>
            </a:endParaRPr>
          </a:p>
        </p:txBody>
      </p:sp>
      <p:pic>
        <p:nvPicPr>
          <p:cNvPr id="1030" name="Picture 13" descr="cse_logo_blue"/>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 y="6505576"/>
            <a:ext cx="5715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2" descr="Image result for auburn university college of engineering">
            <a:extLst>
              <a:ext uri="{FF2B5EF4-FFF2-40B4-BE49-F238E27FC236}">
                <a16:creationId xmlns:a16="http://schemas.microsoft.com/office/drawing/2014/main" id="{505A58AC-2344-4FB3-94E3-796BC04C2BA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0731731" y="5264077"/>
            <a:ext cx="1455506" cy="121292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charset="0"/>
          <a:ea typeface="Calibri" charset="0"/>
          <a:cs typeface="Calibri" charset="0"/>
        </a:defRPr>
      </a:lvl1pPr>
      <a:lvl2pPr marL="742950" indent="-285750" algn="l" rtl="0" eaLnBrk="0" fontAlgn="base" hangingPunct="0">
        <a:spcBef>
          <a:spcPct val="20000"/>
        </a:spcBef>
        <a:spcAft>
          <a:spcPct val="0"/>
        </a:spcAft>
        <a:buChar char="–"/>
        <a:defRPr sz="2800">
          <a:solidFill>
            <a:schemeClr val="tx1"/>
          </a:solidFill>
          <a:latin typeface="Calibri" charset="0"/>
          <a:ea typeface="Calibri" charset="0"/>
          <a:cs typeface="Calibri" charset="0"/>
        </a:defRPr>
      </a:lvl2pPr>
      <a:lvl3pPr marL="1143000" indent="-228600" algn="l" rtl="0" eaLnBrk="0" fontAlgn="base" hangingPunct="0">
        <a:spcBef>
          <a:spcPct val="20000"/>
        </a:spcBef>
        <a:spcAft>
          <a:spcPct val="0"/>
        </a:spcAft>
        <a:buChar char="•"/>
        <a:defRPr sz="2400">
          <a:solidFill>
            <a:schemeClr val="tx1"/>
          </a:solidFill>
          <a:latin typeface="Calibri" charset="0"/>
          <a:ea typeface="Calibri" charset="0"/>
          <a:cs typeface="Calibri" charset="0"/>
        </a:defRPr>
      </a:lvl3pPr>
      <a:lvl4pPr marL="1600200" indent="-228600" algn="l" rtl="0" eaLnBrk="0" fontAlgn="base" hangingPunct="0">
        <a:spcBef>
          <a:spcPct val="20000"/>
        </a:spcBef>
        <a:spcAft>
          <a:spcPct val="0"/>
        </a:spcAft>
        <a:buChar char="–"/>
        <a:defRPr sz="2000">
          <a:solidFill>
            <a:schemeClr val="tx1"/>
          </a:solidFill>
          <a:latin typeface="Calibri" charset="0"/>
          <a:ea typeface="Calibri" charset="0"/>
          <a:cs typeface="Calibri" charset="0"/>
        </a:defRPr>
      </a:lvl4pPr>
      <a:lvl5pPr marL="2057400" indent="-228600" algn="l" rtl="0" eaLnBrk="0" fontAlgn="base" hangingPunct="0">
        <a:spcBef>
          <a:spcPct val="20000"/>
        </a:spcBef>
        <a:spcAft>
          <a:spcPct val="0"/>
        </a:spcAft>
        <a:buChar char="»"/>
        <a:defRPr sz="2000">
          <a:solidFill>
            <a:schemeClr val="tx1"/>
          </a:solidFill>
          <a:latin typeface="Calibri" charset="0"/>
          <a:ea typeface="Calibri" charset="0"/>
          <a:cs typeface="Calibri" charset="0"/>
        </a:defRPr>
      </a:lvl5pPr>
      <a:lvl6pPr marL="25146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6pPr>
      <a:lvl7pPr marL="29718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7pPr>
      <a:lvl8pPr marL="34290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8pPr>
      <a:lvl9pPr marL="38862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4419600" y="304800"/>
            <a:ext cx="7086600" cy="1743075"/>
          </a:xfrm>
        </p:spPr>
        <p:txBody>
          <a:bodyPr/>
          <a:lstStyle/>
          <a:p>
            <a:r>
              <a:rPr lang="en-US" dirty="0">
                <a:solidFill>
                  <a:srgbClr val="03244D"/>
                </a:solidFill>
                <a:latin typeface="Calibri" charset="0"/>
                <a:ea typeface="Calibri" charset="0"/>
                <a:cs typeface="Calibri" charset="0"/>
              </a:rPr>
              <a:t>COMP7500</a:t>
            </a:r>
            <a:r>
              <a:rPr lang="en-US" altLang="zh-Hans" dirty="0">
                <a:solidFill>
                  <a:srgbClr val="03244D"/>
                </a:solidFill>
                <a:latin typeface="Calibri" charset="0"/>
                <a:ea typeface="Calibri" charset="0"/>
                <a:cs typeface="Calibri" charset="0"/>
              </a:rPr>
              <a:t>/7506</a:t>
            </a:r>
            <a:r>
              <a:rPr lang="en-US" dirty="0">
                <a:solidFill>
                  <a:srgbClr val="03244D"/>
                </a:solidFill>
                <a:latin typeface="Calibri" charset="0"/>
                <a:ea typeface="Calibri" charset="0"/>
                <a:cs typeface="Calibri" charset="0"/>
              </a:rPr>
              <a:t> </a:t>
            </a:r>
            <a:br>
              <a:rPr lang="en-US" dirty="0">
                <a:solidFill>
                  <a:srgbClr val="03244D"/>
                </a:solidFill>
                <a:latin typeface="Calibri" charset="0"/>
                <a:ea typeface="Calibri" charset="0"/>
                <a:cs typeface="Calibri" charset="0"/>
              </a:rPr>
            </a:br>
            <a:r>
              <a:rPr lang="en-US" dirty="0">
                <a:solidFill>
                  <a:srgbClr val="03244D"/>
                </a:solidFill>
                <a:latin typeface="Calibri" charset="0"/>
                <a:ea typeface="Calibri" charset="0"/>
                <a:cs typeface="Calibri" charset="0"/>
              </a:rPr>
              <a:t>Advanced Operating Systems</a:t>
            </a:r>
          </a:p>
        </p:txBody>
      </p:sp>
      <p:sp>
        <p:nvSpPr>
          <p:cNvPr id="15363" name="Rectangle 3"/>
          <p:cNvSpPr>
            <a:spLocks noGrp="1" noChangeArrowheads="1"/>
          </p:cNvSpPr>
          <p:nvPr>
            <p:ph type="subTitle" idx="1"/>
          </p:nvPr>
        </p:nvSpPr>
        <p:spPr>
          <a:xfrm>
            <a:off x="5105400" y="4191000"/>
            <a:ext cx="5907881" cy="1981200"/>
          </a:xfrm>
          <a:noFill/>
        </p:spPr>
        <p:txBody>
          <a:bodyPr/>
          <a:lstStyle/>
          <a:p>
            <a:pPr>
              <a:spcBef>
                <a:spcPct val="50000"/>
              </a:spcBef>
            </a:pPr>
            <a:r>
              <a:rPr lang="en-US" altLang="zh-CN" b="1" dirty="0">
                <a:solidFill>
                  <a:srgbClr val="03244D"/>
                </a:solidFill>
                <a:latin typeface="Calibri" pitchFamily="34" charset="0"/>
                <a:ea typeface="SimSun" pitchFamily="2" charset="-122"/>
              </a:rPr>
              <a:t>Dr. Xiao Qin</a:t>
            </a:r>
          </a:p>
          <a:p>
            <a:pPr>
              <a:spcBef>
                <a:spcPct val="50000"/>
              </a:spcBef>
            </a:pPr>
            <a:r>
              <a:rPr kumimoji="1" lang="en-US" altLang="en-US" sz="2400" i="1" dirty="0">
                <a:solidFill>
                  <a:srgbClr val="03244D"/>
                </a:solidFill>
                <a:latin typeface="Calibri" pitchFamily="34" charset="0"/>
              </a:rPr>
              <a:t>Auburn University</a:t>
            </a:r>
            <a:br>
              <a:rPr kumimoji="1" lang="en-US" altLang="en-US" sz="2400" i="1" dirty="0">
                <a:solidFill>
                  <a:srgbClr val="03244D"/>
                </a:solidFill>
                <a:latin typeface="Calibri" pitchFamily="34" charset="0"/>
              </a:rPr>
            </a:br>
            <a:r>
              <a:rPr kumimoji="1" lang="en-US" altLang="en-US" sz="2400" i="1" dirty="0">
                <a:solidFill>
                  <a:srgbClr val="03244D"/>
                </a:solidFill>
                <a:latin typeface="Calibri" pitchFamily="34" charset="0"/>
              </a:rPr>
              <a:t>http://www.eng.auburn.edu/~xqin</a:t>
            </a:r>
          </a:p>
          <a:p>
            <a:pPr>
              <a:lnSpc>
                <a:spcPct val="50000"/>
              </a:lnSpc>
              <a:spcBef>
                <a:spcPct val="50000"/>
              </a:spcBef>
            </a:pPr>
            <a:r>
              <a:rPr kumimoji="1" lang="en-US" altLang="en-US" sz="2400" i="1" dirty="0">
                <a:solidFill>
                  <a:srgbClr val="03244D"/>
                </a:solidFill>
                <a:latin typeface="Calibri" pitchFamily="34" charset="0"/>
              </a:rPr>
              <a:t>xqin@auburn.edu</a:t>
            </a:r>
            <a:endParaRPr lang="en-US" sz="2400" dirty="0">
              <a:solidFill>
                <a:srgbClr val="03244D"/>
              </a:solidFill>
            </a:endParaRPr>
          </a:p>
        </p:txBody>
      </p:sp>
      <p:pic>
        <p:nvPicPr>
          <p:cNvPr id="15364" name="Picture 8" descr="SGCOE V 158 2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676401"/>
            <a:ext cx="3810000" cy="3078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704BCC92-66D4-40D6-BBFE-A3DDF3E500E8}"/>
              </a:ext>
            </a:extLst>
          </p:cNvPr>
          <p:cNvSpPr txBox="1">
            <a:spLocks noChangeArrowheads="1"/>
          </p:cNvSpPr>
          <p:nvPr/>
        </p:nvSpPr>
        <p:spPr bwMode="auto">
          <a:xfrm>
            <a:off x="4648200" y="2219325"/>
            <a:ext cx="6858000" cy="174307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r>
              <a:rPr lang="en-US" altLang="zh-Hans" b="0" kern="0" dirty="0">
                <a:solidFill>
                  <a:srgbClr val="03244D"/>
                </a:solidFill>
              </a:rPr>
              <a:t>Disk Scheduling</a:t>
            </a:r>
            <a:endParaRPr lang="en-US" b="0" kern="0" dirty="0">
              <a:solidFill>
                <a:srgbClr val="03244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5AC3B1-A573-4AD2-9E6C-760526AC88C0}"/>
              </a:ext>
            </a:extLst>
          </p:cNvPr>
          <p:cNvPicPr>
            <a:picLocks noChangeAspect="1"/>
          </p:cNvPicPr>
          <p:nvPr/>
        </p:nvPicPr>
        <p:blipFill>
          <a:blip r:embed="rId3"/>
          <a:stretch>
            <a:fillRect/>
          </a:stretch>
        </p:blipFill>
        <p:spPr>
          <a:xfrm>
            <a:off x="2349531" y="1329315"/>
            <a:ext cx="9842469" cy="4887481"/>
          </a:xfrm>
          <a:prstGeom prst="rect">
            <a:avLst/>
          </a:prstGeom>
        </p:spPr>
      </p:pic>
      <p:sp>
        <p:nvSpPr>
          <p:cNvPr id="2" name="Title 1">
            <a:extLst>
              <a:ext uri="{FF2B5EF4-FFF2-40B4-BE49-F238E27FC236}">
                <a16:creationId xmlns:a16="http://schemas.microsoft.com/office/drawing/2014/main" id="{17B56D31-D38E-48EE-9C97-EE59294EB773}"/>
              </a:ext>
            </a:extLst>
          </p:cNvPr>
          <p:cNvSpPr>
            <a:spLocks noGrp="1"/>
          </p:cNvSpPr>
          <p:nvPr>
            <p:ph type="title"/>
          </p:nvPr>
        </p:nvSpPr>
        <p:spPr>
          <a:xfrm>
            <a:off x="266700" y="2196753"/>
            <a:ext cx="2971800" cy="954107"/>
          </a:xfrm>
        </p:spPr>
        <p:txBody>
          <a:bodyPr/>
          <a:lstStyle/>
          <a:p>
            <a:r>
              <a:rPr lang="en-US" dirty="0"/>
              <a:t>SSTF</a:t>
            </a:r>
          </a:p>
        </p:txBody>
      </p:sp>
      <p:sp>
        <p:nvSpPr>
          <p:cNvPr id="3" name="Rectangle 2">
            <a:extLst>
              <a:ext uri="{FF2B5EF4-FFF2-40B4-BE49-F238E27FC236}">
                <a16:creationId xmlns:a16="http://schemas.microsoft.com/office/drawing/2014/main" id="{5C2DE882-8F43-4DA3-BC5A-8C0A1F5A41DC}"/>
              </a:ext>
            </a:extLst>
          </p:cNvPr>
          <p:cNvSpPr/>
          <p:nvPr/>
        </p:nvSpPr>
        <p:spPr>
          <a:xfrm>
            <a:off x="304799" y="288539"/>
            <a:ext cx="11620500" cy="954107"/>
          </a:xfrm>
          <a:prstGeom prst="rect">
            <a:avLst/>
          </a:prstGeom>
        </p:spPr>
        <p:txBody>
          <a:bodyPr wrap="square">
            <a:spAutoFit/>
          </a:bodyPr>
          <a:lstStyle/>
          <a:p>
            <a:pPr algn="l"/>
            <a:r>
              <a:rPr lang="en-US" sz="2800" b="0" dirty="0">
                <a:solidFill>
                  <a:srgbClr val="03244D"/>
                </a:solidFill>
                <a:latin typeface="Calibri" panose="020F0502020204030204" pitchFamily="34" charset="0"/>
                <a:cs typeface="Calibri" panose="020F0502020204030204" pitchFamily="34" charset="0"/>
              </a:rPr>
              <a:t>A disk queue with I/O requests to blocks on cylinders 98, 183, 41, 122, 14, 124, 65, 67. The head’s initial cylinder: 53. Cylinders in [0, 199]. </a:t>
            </a:r>
            <a:endParaRPr lang="en-US" sz="2800" dirty="0">
              <a:solidFill>
                <a:srgbClr val="03244D"/>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A3DB1013-8DA6-46C2-B496-238FDCC32D50}"/>
              </a:ext>
            </a:extLst>
          </p:cNvPr>
          <p:cNvSpPr/>
          <p:nvPr/>
        </p:nvSpPr>
        <p:spPr>
          <a:xfrm>
            <a:off x="266700" y="3395232"/>
            <a:ext cx="5524500" cy="2800767"/>
          </a:xfrm>
          <a:prstGeom prst="rect">
            <a:avLst/>
          </a:prstGeom>
        </p:spPr>
        <p:txBody>
          <a:bodyPr wrap="square">
            <a:spAutoFit/>
          </a:bodyPr>
          <a:lstStyle/>
          <a:p>
            <a:pPr algn="l"/>
            <a:r>
              <a:rPr lang="en-US" sz="2800" b="0" dirty="0">
                <a:solidFill>
                  <a:srgbClr val="03244D"/>
                </a:solidFill>
                <a:latin typeface="Arimo"/>
              </a:rPr>
              <a:t>Total head movements: </a:t>
            </a:r>
          </a:p>
          <a:p>
            <a:pPr algn="l"/>
            <a:endParaRPr lang="en-US" sz="2800" b="0" dirty="0">
              <a:solidFill>
                <a:srgbClr val="03244D"/>
              </a:solidFill>
              <a:latin typeface="Arimo"/>
            </a:endParaRPr>
          </a:p>
          <a:p>
            <a:pPr algn="l"/>
            <a:r>
              <a:rPr lang="en-US" b="0" dirty="0">
                <a:solidFill>
                  <a:srgbClr val="03244D"/>
                </a:solidFill>
                <a:latin typeface="Arimo"/>
              </a:rPr>
              <a:t> </a:t>
            </a:r>
            <a:r>
              <a:rPr lang="en-US" b="0" dirty="0">
                <a:solidFill>
                  <a:srgbClr val="03244D"/>
                </a:solidFill>
              </a:rPr>
              <a:t>(65 – 53) + (67 – 65) + (67 – 41) + (41 – 14) + (98 – 14) + (122 – 98) + (124 – 122) + (183 – 124) = 12 + 2 + 26 + 27 + 84 + 24 + 2 + 59 = </a:t>
            </a:r>
            <a:r>
              <a:rPr lang="en-US" b="0" dirty="0">
                <a:solidFill>
                  <a:srgbClr val="DD550C"/>
                </a:solidFill>
              </a:rPr>
              <a:t>236</a:t>
            </a:r>
            <a:endParaRPr lang="en-US" sz="2800" b="0" i="0" u="none" strike="noStrike" dirty="0">
              <a:solidFill>
                <a:srgbClr val="DD550C"/>
              </a:solidFill>
              <a:effectLst/>
              <a:latin typeface="Arimo"/>
            </a:endParaRPr>
          </a:p>
        </p:txBody>
      </p:sp>
      <p:sp>
        <p:nvSpPr>
          <p:cNvPr id="7" name="Rectangle 6">
            <a:extLst>
              <a:ext uri="{FF2B5EF4-FFF2-40B4-BE49-F238E27FC236}">
                <a16:creationId xmlns:a16="http://schemas.microsoft.com/office/drawing/2014/main" id="{9B1E61E6-5181-41F8-951E-FACE51983C52}"/>
              </a:ext>
            </a:extLst>
          </p:cNvPr>
          <p:cNvSpPr/>
          <p:nvPr/>
        </p:nvSpPr>
        <p:spPr>
          <a:xfrm>
            <a:off x="8013669" y="2289085"/>
            <a:ext cx="3657600" cy="769441"/>
          </a:xfrm>
          <a:prstGeom prst="rect">
            <a:avLst/>
          </a:prstGeom>
        </p:spPr>
        <p:txBody>
          <a:bodyPr wrap="square">
            <a:spAutoFit/>
          </a:bodyPr>
          <a:lstStyle/>
          <a:p>
            <a:pPr algn="l"/>
            <a:r>
              <a:rPr lang="en-US" sz="4400" b="0" dirty="0">
                <a:solidFill>
                  <a:srgbClr val="DD550C"/>
                </a:solidFill>
                <a:latin typeface="Arimo"/>
              </a:rPr>
              <a:t>Pros and Cons?</a:t>
            </a:r>
            <a:endParaRPr lang="en-US" sz="4400" b="0" i="0" u="none" strike="noStrike" dirty="0">
              <a:solidFill>
                <a:srgbClr val="DD550C"/>
              </a:solidFill>
              <a:effectLst/>
              <a:latin typeface="Arimo"/>
            </a:endParaRPr>
          </a:p>
        </p:txBody>
      </p:sp>
    </p:spTree>
    <p:extLst>
      <p:ext uri="{BB962C8B-B14F-4D97-AF65-F5344CB8AC3E}">
        <p14:creationId xmlns:p14="http://schemas.microsoft.com/office/powerpoint/2010/main" val="159676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95F1765-9D43-6043-9ACC-161A24024B0F}"/>
              </a:ext>
            </a:extLst>
          </p:cNvPr>
          <p:cNvSpPr>
            <a:spLocks noGrp="1"/>
          </p:cNvSpPr>
          <p:nvPr>
            <p:ph type="title"/>
          </p:nvPr>
        </p:nvSpPr>
        <p:spPr>
          <a:xfrm>
            <a:off x="457200" y="304800"/>
            <a:ext cx="4841758" cy="6019800"/>
          </a:xfrm>
        </p:spPr>
        <p:txBody>
          <a:bodyPr/>
          <a:lstStyle/>
          <a:p>
            <a:pPr algn="l"/>
            <a:r>
              <a:rPr lang="en-US" dirty="0">
                <a:solidFill>
                  <a:srgbClr val="DD550C"/>
                </a:solidFill>
                <a:ea typeface="MS PGothic" charset="0"/>
              </a:rPr>
              <a:t>Exercise 6 (</a:t>
            </a:r>
            <a:r>
              <a:rPr lang="en-US" dirty="0" err="1">
                <a:solidFill>
                  <a:srgbClr val="DD550C"/>
                </a:solidFill>
                <a:ea typeface="MS PGothic" charset="0"/>
              </a:rPr>
              <a:t>Plickers</a:t>
            </a:r>
            <a:r>
              <a:rPr lang="en-US" dirty="0">
                <a:solidFill>
                  <a:srgbClr val="DD550C"/>
                </a:solidFill>
                <a:ea typeface="MS PGothic" charset="0"/>
              </a:rPr>
              <a:t>):</a:t>
            </a:r>
            <a:r>
              <a:rPr lang="en-US" dirty="0"/>
              <a:t> </a:t>
            </a:r>
            <a:br>
              <a:rPr lang="en-US" dirty="0"/>
            </a:br>
            <a:r>
              <a:rPr lang="en-US" dirty="0"/>
              <a:t>SSTF</a:t>
            </a:r>
            <a:br>
              <a:rPr lang="en-US" dirty="0"/>
            </a:br>
            <a:r>
              <a:rPr lang="en-US" altLang="en-US" dirty="0"/>
              <a:t>Queue = 2, 10, 7, 1</a:t>
            </a:r>
            <a:br>
              <a:rPr lang="en-US" altLang="en-US" dirty="0"/>
            </a:br>
            <a:r>
              <a:rPr lang="en-US" altLang="en-US" dirty="0"/>
              <a:t>Head Start: 8</a:t>
            </a:r>
            <a:br>
              <a:rPr lang="en-US" altLang="en-US" dirty="0"/>
            </a:br>
            <a:br>
              <a:rPr lang="en-US" altLang="en-US" dirty="0"/>
            </a:br>
            <a:r>
              <a:rPr lang="en-US" altLang="en-US" dirty="0"/>
              <a:t>Total Head Movement</a:t>
            </a:r>
            <a:r>
              <a:rPr lang="en-US" dirty="0"/>
              <a:t> </a:t>
            </a:r>
            <a:br>
              <a:rPr lang="en-US" dirty="0"/>
            </a:br>
            <a:r>
              <a:rPr lang="en-US" dirty="0"/>
              <a:t>A) 10 		B) 13  </a:t>
            </a:r>
            <a:br>
              <a:rPr lang="en-US" dirty="0"/>
            </a:br>
            <a:r>
              <a:rPr lang="en-US" dirty="0"/>
              <a:t>C) 18 		D) 21</a:t>
            </a:r>
          </a:p>
        </p:txBody>
      </p:sp>
      <p:pic>
        <p:nvPicPr>
          <p:cNvPr id="2" name="Picture 1">
            <a:extLst>
              <a:ext uri="{FF2B5EF4-FFF2-40B4-BE49-F238E27FC236}">
                <a16:creationId xmlns:a16="http://schemas.microsoft.com/office/drawing/2014/main" id="{3C3CA086-1C69-0447-8783-D0DF4A22737B}"/>
              </a:ext>
            </a:extLst>
          </p:cNvPr>
          <p:cNvPicPr>
            <a:picLocks noChangeAspect="1"/>
          </p:cNvPicPr>
          <p:nvPr/>
        </p:nvPicPr>
        <p:blipFill>
          <a:blip r:embed="rId3"/>
          <a:stretch>
            <a:fillRect/>
          </a:stretch>
        </p:blipFill>
        <p:spPr>
          <a:xfrm>
            <a:off x="5298958" y="1001712"/>
            <a:ext cx="6438425" cy="4778375"/>
          </a:xfrm>
          <a:prstGeom prst="rect">
            <a:avLst/>
          </a:prstGeom>
        </p:spPr>
      </p:pic>
    </p:spTree>
    <p:extLst>
      <p:ext uri="{BB962C8B-B14F-4D97-AF65-F5344CB8AC3E}">
        <p14:creationId xmlns:p14="http://schemas.microsoft.com/office/powerpoint/2010/main" val="221726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6BDC81-460F-4466-804B-AD7DF5CEFB2F}"/>
              </a:ext>
            </a:extLst>
          </p:cNvPr>
          <p:cNvPicPr>
            <a:picLocks noChangeAspect="1"/>
          </p:cNvPicPr>
          <p:nvPr/>
        </p:nvPicPr>
        <p:blipFill>
          <a:blip r:embed="rId3"/>
          <a:stretch>
            <a:fillRect/>
          </a:stretch>
        </p:blipFill>
        <p:spPr>
          <a:xfrm>
            <a:off x="2856553" y="1073064"/>
            <a:ext cx="9080469" cy="5268153"/>
          </a:xfrm>
          <a:prstGeom prst="rect">
            <a:avLst/>
          </a:prstGeom>
        </p:spPr>
      </p:pic>
      <p:sp>
        <p:nvSpPr>
          <p:cNvPr id="2" name="Title 1">
            <a:extLst>
              <a:ext uri="{FF2B5EF4-FFF2-40B4-BE49-F238E27FC236}">
                <a16:creationId xmlns:a16="http://schemas.microsoft.com/office/drawing/2014/main" id="{17B56D31-D38E-48EE-9C97-EE59294EB773}"/>
              </a:ext>
            </a:extLst>
          </p:cNvPr>
          <p:cNvSpPr>
            <a:spLocks noGrp="1"/>
          </p:cNvSpPr>
          <p:nvPr>
            <p:ph type="title"/>
          </p:nvPr>
        </p:nvSpPr>
        <p:spPr>
          <a:xfrm>
            <a:off x="266700" y="2196753"/>
            <a:ext cx="2971800" cy="954107"/>
          </a:xfrm>
        </p:spPr>
        <p:txBody>
          <a:bodyPr/>
          <a:lstStyle/>
          <a:p>
            <a:r>
              <a:rPr lang="en-US" dirty="0"/>
              <a:t>SCAN</a:t>
            </a:r>
          </a:p>
        </p:txBody>
      </p:sp>
      <p:sp>
        <p:nvSpPr>
          <p:cNvPr id="3" name="Rectangle 2">
            <a:extLst>
              <a:ext uri="{FF2B5EF4-FFF2-40B4-BE49-F238E27FC236}">
                <a16:creationId xmlns:a16="http://schemas.microsoft.com/office/drawing/2014/main" id="{5C2DE882-8F43-4DA3-BC5A-8C0A1F5A41DC}"/>
              </a:ext>
            </a:extLst>
          </p:cNvPr>
          <p:cNvSpPr/>
          <p:nvPr/>
        </p:nvSpPr>
        <p:spPr>
          <a:xfrm>
            <a:off x="304799" y="288539"/>
            <a:ext cx="11620500" cy="954107"/>
          </a:xfrm>
          <a:prstGeom prst="rect">
            <a:avLst/>
          </a:prstGeom>
        </p:spPr>
        <p:txBody>
          <a:bodyPr wrap="square">
            <a:spAutoFit/>
          </a:bodyPr>
          <a:lstStyle/>
          <a:p>
            <a:pPr algn="l"/>
            <a:r>
              <a:rPr lang="en-US" sz="2800" b="0" dirty="0">
                <a:solidFill>
                  <a:srgbClr val="03244D"/>
                </a:solidFill>
                <a:latin typeface="Calibri" panose="020F0502020204030204" pitchFamily="34" charset="0"/>
                <a:cs typeface="Calibri" panose="020F0502020204030204" pitchFamily="34" charset="0"/>
              </a:rPr>
              <a:t>A disk queue with I/O requests to blocks on cylinders 98, 183, 41, 122, 14, 124, 65, 67. The head’s initial cylinder: 53. Cylinders in [0, 199]. </a:t>
            </a:r>
            <a:endParaRPr lang="en-US" sz="2800" dirty="0">
              <a:solidFill>
                <a:srgbClr val="03244D"/>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A3DB1013-8DA6-46C2-B496-238FDCC32D50}"/>
              </a:ext>
            </a:extLst>
          </p:cNvPr>
          <p:cNvSpPr/>
          <p:nvPr/>
        </p:nvSpPr>
        <p:spPr>
          <a:xfrm>
            <a:off x="266700" y="3395232"/>
            <a:ext cx="5524500" cy="2246769"/>
          </a:xfrm>
          <a:prstGeom prst="rect">
            <a:avLst/>
          </a:prstGeom>
        </p:spPr>
        <p:txBody>
          <a:bodyPr wrap="square">
            <a:spAutoFit/>
          </a:bodyPr>
          <a:lstStyle/>
          <a:p>
            <a:pPr algn="l"/>
            <a:r>
              <a:rPr lang="en-US" sz="2800" b="0" dirty="0">
                <a:solidFill>
                  <a:srgbClr val="03244D"/>
                </a:solidFill>
                <a:latin typeface="Calibri" panose="020F0502020204030204" pitchFamily="34" charset="0"/>
                <a:cs typeface="Calibri" panose="020F0502020204030204" pitchFamily="34" charset="0"/>
              </a:rPr>
              <a:t>Total head movements: </a:t>
            </a:r>
          </a:p>
          <a:p>
            <a:pPr algn="l"/>
            <a:endParaRPr lang="en-US" sz="2800" b="0" dirty="0">
              <a:latin typeface="Calibri" panose="020F0502020204030204" pitchFamily="34" charset="0"/>
              <a:cs typeface="Calibri" panose="020F0502020204030204" pitchFamily="34" charset="0"/>
            </a:endParaRPr>
          </a:p>
          <a:p>
            <a:pPr algn="l"/>
            <a:r>
              <a:rPr lang="en-US" sz="2800" b="0" dirty="0">
                <a:solidFill>
                  <a:srgbClr val="03244D"/>
                </a:solidFill>
                <a:latin typeface="Calibri" panose="020F0502020204030204" pitchFamily="34" charset="0"/>
                <a:cs typeface="Calibri" panose="020F0502020204030204" pitchFamily="34" charset="0"/>
              </a:rPr>
              <a:t>= (199 – 53) + (199 – 14)</a:t>
            </a:r>
          </a:p>
          <a:p>
            <a:pPr algn="l"/>
            <a:r>
              <a:rPr lang="en-US" sz="2800" b="0" dirty="0">
                <a:solidFill>
                  <a:srgbClr val="03244D"/>
                </a:solidFill>
                <a:latin typeface="Calibri" panose="020F0502020204030204" pitchFamily="34" charset="0"/>
                <a:cs typeface="Calibri" panose="020F0502020204030204" pitchFamily="34" charset="0"/>
              </a:rPr>
              <a:t>= 146 + 185</a:t>
            </a:r>
          </a:p>
          <a:p>
            <a:pPr algn="l"/>
            <a:r>
              <a:rPr lang="en-US" sz="2800" b="0" dirty="0">
                <a:solidFill>
                  <a:srgbClr val="03244D"/>
                </a:solidFill>
                <a:latin typeface="Calibri" panose="020F0502020204030204" pitchFamily="34" charset="0"/>
                <a:cs typeface="Calibri" panose="020F0502020204030204" pitchFamily="34" charset="0"/>
              </a:rPr>
              <a:t>= </a:t>
            </a:r>
            <a:r>
              <a:rPr lang="en-US" sz="2800" b="0" dirty="0">
                <a:solidFill>
                  <a:srgbClr val="DD550C"/>
                </a:solidFill>
                <a:latin typeface="Calibri" panose="020F0502020204030204" pitchFamily="34" charset="0"/>
                <a:cs typeface="Calibri" panose="020F0502020204030204" pitchFamily="34" charset="0"/>
              </a:rPr>
              <a:t>331</a:t>
            </a:r>
            <a:endParaRPr lang="en-US" sz="2800" b="0" i="0" u="none" strike="noStrike" dirty="0">
              <a:solidFill>
                <a:srgbClr val="DD550C"/>
              </a:solidFill>
              <a:effectLst/>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9B1E61E6-5181-41F8-951E-FACE51983C52}"/>
              </a:ext>
            </a:extLst>
          </p:cNvPr>
          <p:cNvSpPr/>
          <p:nvPr/>
        </p:nvSpPr>
        <p:spPr>
          <a:xfrm>
            <a:off x="8013669" y="2289085"/>
            <a:ext cx="3657600" cy="769441"/>
          </a:xfrm>
          <a:prstGeom prst="rect">
            <a:avLst/>
          </a:prstGeom>
        </p:spPr>
        <p:txBody>
          <a:bodyPr wrap="square">
            <a:spAutoFit/>
          </a:bodyPr>
          <a:lstStyle/>
          <a:p>
            <a:pPr algn="l"/>
            <a:r>
              <a:rPr lang="en-US" sz="4400" b="0" dirty="0">
                <a:solidFill>
                  <a:srgbClr val="DD550C"/>
                </a:solidFill>
                <a:latin typeface="Arimo"/>
              </a:rPr>
              <a:t>Pros and Cons?</a:t>
            </a:r>
            <a:endParaRPr lang="en-US" sz="4400" b="0" i="0" u="none" strike="noStrike" dirty="0">
              <a:solidFill>
                <a:srgbClr val="DD550C"/>
              </a:solidFill>
              <a:effectLst/>
              <a:latin typeface="Arimo"/>
            </a:endParaRPr>
          </a:p>
        </p:txBody>
      </p:sp>
    </p:spTree>
    <p:extLst>
      <p:ext uri="{BB962C8B-B14F-4D97-AF65-F5344CB8AC3E}">
        <p14:creationId xmlns:p14="http://schemas.microsoft.com/office/powerpoint/2010/main" val="234423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95F1765-9D43-6043-9ACC-161A24024B0F}"/>
              </a:ext>
            </a:extLst>
          </p:cNvPr>
          <p:cNvSpPr>
            <a:spLocks noGrp="1"/>
          </p:cNvSpPr>
          <p:nvPr>
            <p:ph type="title"/>
          </p:nvPr>
        </p:nvSpPr>
        <p:spPr>
          <a:xfrm>
            <a:off x="457200" y="304800"/>
            <a:ext cx="4572000" cy="6019800"/>
          </a:xfrm>
        </p:spPr>
        <p:txBody>
          <a:bodyPr/>
          <a:lstStyle/>
          <a:p>
            <a:pPr algn="l"/>
            <a:r>
              <a:rPr lang="en-US" dirty="0">
                <a:solidFill>
                  <a:srgbClr val="DD550C"/>
                </a:solidFill>
                <a:ea typeface="MS PGothic" charset="0"/>
              </a:rPr>
              <a:t>Exercise 7:</a:t>
            </a:r>
            <a:r>
              <a:rPr lang="en-US" dirty="0"/>
              <a:t> </a:t>
            </a:r>
            <a:br>
              <a:rPr lang="en-US" dirty="0"/>
            </a:br>
            <a:r>
              <a:rPr lang="en-US" sz="3200" dirty="0"/>
              <a:t>SCAN</a:t>
            </a:r>
            <a:br>
              <a:rPr lang="en-US" sz="3200" dirty="0"/>
            </a:br>
            <a:r>
              <a:rPr lang="en-US" altLang="en-US" sz="3200" dirty="0"/>
              <a:t>Queue = 2, 10, 7, 1</a:t>
            </a:r>
            <a:br>
              <a:rPr lang="en-US" altLang="en-US" sz="3200" dirty="0"/>
            </a:br>
            <a:r>
              <a:rPr lang="en-US" altLang="en-US" sz="3200" dirty="0"/>
              <a:t>Head Start: 8</a:t>
            </a:r>
            <a:br>
              <a:rPr lang="en-US" altLang="en-US" sz="3200" dirty="0"/>
            </a:br>
            <a:br>
              <a:rPr lang="en-US" altLang="en-US" sz="3200" dirty="0"/>
            </a:br>
            <a:r>
              <a:rPr lang="en-US" altLang="en-US" sz="3200" dirty="0"/>
              <a:t>What is the total disk head movement?</a:t>
            </a:r>
            <a:r>
              <a:rPr lang="en-US" sz="3200" dirty="0"/>
              <a:t> </a:t>
            </a:r>
            <a:br>
              <a:rPr lang="en-US" sz="3200" dirty="0"/>
            </a:br>
            <a:br>
              <a:rPr lang="en-US" sz="3200" dirty="0"/>
            </a:br>
            <a:r>
              <a:rPr lang="en-US" sz="3200" dirty="0"/>
              <a:t>What is the assumption?</a:t>
            </a:r>
            <a:br>
              <a:rPr lang="en-US" sz="3200" dirty="0"/>
            </a:br>
            <a:endParaRPr lang="en-US" sz="3200" dirty="0"/>
          </a:p>
        </p:txBody>
      </p:sp>
      <p:pic>
        <p:nvPicPr>
          <p:cNvPr id="4" name="Picture 3">
            <a:extLst>
              <a:ext uri="{FF2B5EF4-FFF2-40B4-BE49-F238E27FC236}">
                <a16:creationId xmlns:a16="http://schemas.microsoft.com/office/drawing/2014/main" id="{087E6EBE-B1FD-BE4B-BAE9-6A388ECF4DAF}"/>
              </a:ext>
            </a:extLst>
          </p:cNvPr>
          <p:cNvPicPr>
            <a:picLocks noChangeAspect="1"/>
          </p:cNvPicPr>
          <p:nvPr/>
        </p:nvPicPr>
        <p:blipFill>
          <a:blip r:embed="rId3"/>
          <a:stretch>
            <a:fillRect/>
          </a:stretch>
        </p:blipFill>
        <p:spPr>
          <a:xfrm>
            <a:off x="5029200" y="800100"/>
            <a:ext cx="6573817" cy="5029200"/>
          </a:xfrm>
          <a:prstGeom prst="rect">
            <a:avLst/>
          </a:prstGeom>
        </p:spPr>
      </p:pic>
    </p:spTree>
    <p:extLst>
      <p:ext uri="{BB962C8B-B14F-4D97-AF65-F5344CB8AC3E}">
        <p14:creationId xmlns:p14="http://schemas.microsoft.com/office/powerpoint/2010/main" val="3084420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AEE1EB-0C3F-46DE-A305-56D8C8A2B713}"/>
              </a:ext>
            </a:extLst>
          </p:cNvPr>
          <p:cNvPicPr>
            <a:picLocks noChangeAspect="1"/>
          </p:cNvPicPr>
          <p:nvPr/>
        </p:nvPicPr>
        <p:blipFill>
          <a:blip r:embed="rId3"/>
          <a:stretch>
            <a:fillRect/>
          </a:stretch>
        </p:blipFill>
        <p:spPr>
          <a:xfrm>
            <a:off x="3220915" y="1242646"/>
            <a:ext cx="8524875" cy="5121894"/>
          </a:xfrm>
          <a:prstGeom prst="rect">
            <a:avLst/>
          </a:prstGeom>
        </p:spPr>
      </p:pic>
      <p:sp>
        <p:nvSpPr>
          <p:cNvPr id="2" name="Title 1">
            <a:extLst>
              <a:ext uri="{FF2B5EF4-FFF2-40B4-BE49-F238E27FC236}">
                <a16:creationId xmlns:a16="http://schemas.microsoft.com/office/drawing/2014/main" id="{17B56D31-D38E-48EE-9C97-EE59294EB773}"/>
              </a:ext>
            </a:extLst>
          </p:cNvPr>
          <p:cNvSpPr>
            <a:spLocks noGrp="1"/>
          </p:cNvSpPr>
          <p:nvPr>
            <p:ph type="title"/>
          </p:nvPr>
        </p:nvSpPr>
        <p:spPr>
          <a:xfrm>
            <a:off x="266700" y="2196753"/>
            <a:ext cx="2971800" cy="954107"/>
          </a:xfrm>
        </p:spPr>
        <p:txBody>
          <a:bodyPr/>
          <a:lstStyle/>
          <a:p>
            <a:r>
              <a:rPr lang="en-US" dirty="0"/>
              <a:t>C-SCAN</a:t>
            </a:r>
          </a:p>
        </p:txBody>
      </p:sp>
      <p:sp>
        <p:nvSpPr>
          <p:cNvPr id="3" name="Rectangle 2">
            <a:extLst>
              <a:ext uri="{FF2B5EF4-FFF2-40B4-BE49-F238E27FC236}">
                <a16:creationId xmlns:a16="http://schemas.microsoft.com/office/drawing/2014/main" id="{5C2DE882-8F43-4DA3-BC5A-8C0A1F5A41DC}"/>
              </a:ext>
            </a:extLst>
          </p:cNvPr>
          <p:cNvSpPr/>
          <p:nvPr/>
        </p:nvSpPr>
        <p:spPr>
          <a:xfrm>
            <a:off x="304799" y="288539"/>
            <a:ext cx="11620500" cy="954107"/>
          </a:xfrm>
          <a:prstGeom prst="rect">
            <a:avLst/>
          </a:prstGeom>
        </p:spPr>
        <p:txBody>
          <a:bodyPr wrap="square">
            <a:spAutoFit/>
          </a:bodyPr>
          <a:lstStyle/>
          <a:p>
            <a:pPr algn="l"/>
            <a:r>
              <a:rPr lang="en-US" sz="2800" b="0" dirty="0">
                <a:solidFill>
                  <a:srgbClr val="03244D"/>
                </a:solidFill>
                <a:latin typeface="Calibri" panose="020F0502020204030204" pitchFamily="34" charset="0"/>
                <a:cs typeface="Calibri" panose="020F0502020204030204" pitchFamily="34" charset="0"/>
              </a:rPr>
              <a:t>A disk queue with I/O requests to blocks on cylinders 98, 183, 41, 122, 14, 124, 65, 67. The head’s initial cylinder: 53. Cylinders in [0, 199]. </a:t>
            </a:r>
            <a:endParaRPr lang="en-US" sz="2800" dirty="0">
              <a:solidFill>
                <a:srgbClr val="03244D"/>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A3DB1013-8DA6-46C2-B496-238FDCC32D50}"/>
              </a:ext>
            </a:extLst>
          </p:cNvPr>
          <p:cNvSpPr/>
          <p:nvPr/>
        </p:nvSpPr>
        <p:spPr>
          <a:xfrm>
            <a:off x="266700" y="3395232"/>
            <a:ext cx="6057900" cy="2246769"/>
          </a:xfrm>
          <a:prstGeom prst="rect">
            <a:avLst/>
          </a:prstGeom>
        </p:spPr>
        <p:txBody>
          <a:bodyPr wrap="square">
            <a:spAutoFit/>
          </a:bodyPr>
          <a:lstStyle/>
          <a:p>
            <a:pPr algn="l"/>
            <a:r>
              <a:rPr lang="en-US" sz="2800" b="0" dirty="0">
                <a:solidFill>
                  <a:srgbClr val="03244D"/>
                </a:solidFill>
                <a:latin typeface="Calibri" panose="020F0502020204030204" pitchFamily="34" charset="0"/>
                <a:cs typeface="Calibri" panose="020F0502020204030204" pitchFamily="34" charset="0"/>
              </a:rPr>
              <a:t>Total head movements: </a:t>
            </a:r>
          </a:p>
          <a:p>
            <a:pPr algn="l"/>
            <a:endParaRPr lang="en-US" sz="2800" b="0" dirty="0">
              <a:latin typeface="Calibri" panose="020F0502020204030204" pitchFamily="34" charset="0"/>
              <a:cs typeface="Calibri" panose="020F0502020204030204" pitchFamily="34" charset="0"/>
            </a:endParaRPr>
          </a:p>
          <a:p>
            <a:pPr algn="l"/>
            <a:r>
              <a:rPr lang="en-US" sz="2800" b="0" dirty="0">
                <a:solidFill>
                  <a:srgbClr val="03244D"/>
                </a:solidFill>
                <a:latin typeface="Calibri" panose="020F0502020204030204" pitchFamily="34" charset="0"/>
                <a:cs typeface="Calibri" panose="020F0502020204030204" pitchFamily="34" charset="0"/>
              </a:rPr>
              <a:t>= (199 – 53) + (199 – 0) + (41 – 0)</a:t>
            </a:r>
          </a:p>
          <a:p>
            <a:pPr algn="l"/>
            <a:r>
              <a:rPr lang="en-US" sz="2800" b="0" dirty="0">
                <a:solidFill>
                  <a:srgbClr val="03244D"/>
                </a:solidFill>
                <a:latin typeface="Calibri" panose="020F0502020204030204" pitchFamily="34" charset="0"/>
                <a:cs typeface="Calibri" panose="020F0502020204030204" pitchFamily="34" charset="0"/>
              </a:rPr>
              <a:t>= 146 + 199 + 41</a:t>
            </a:r>
          </a:p>
          <a:p>
            <a:pPr algn="l"/>
            <a:r>
              <a:rPr lang="en-US" sz="2800" b="0" dirty="0">
                <a:solidFill>
                  <a:srgbClr val="03244D"/>
                </a:solidFill>
                <a:latin typeface="Calibri" panose="020F0502020204030204" pitchFamily="34" charset="0"/>
                <a:cs typeface="Calibri" panose="020F0502020204030204" pitchFamily="34" charset="0"/>
              </a:rPr>
              <a:t>= </a:t>
            </a:r>
            <a:r>
              <a:rPr lang="en-US" sz="2800" b="0" dirty="0">
                <a:solidFill>
                  <a:srgbClr val="DD550C"/>
                </a:solidFill>
                <a:latin typeface="Calibri" panose="020F0502020204030204" pitchFamily="34" charset="0"/>
                <a:cs typeface="Calibri" panose="020F0502020204030204" pitchFamily="34" charset="0"/>
              </a:rPr>
              <a:t>386</a:t>
            </a:r>
            <a:endParaRPr lang="en-US" sz="2800" b="0" i="0" u="none" strike="noStrike" dirty="0">
              <a:solidFill>
                <a:srgbClr val="DD550C"/>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7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95F1765-9D43-6043-9ACC-161A24024B0F}"/>
              </a:ext>
            </a:extLst>
          </p:cNvPr>
          <p:cNvSpPr>
            <a:spLocks noGrp="1"/>
          </p:cNvSpPr>
          <p:nvPr>
            <p:ph type="title"/>
          </p:nvPr>
        </p:nvSpPr>
        <p:spPr>
          <a:xfrm>
            <a:off x="457200" y="304800"/>
            <a:ext cx="4841758" cy="6019800"/>
          </a:xfrm>
        </p:spPr>
        <p:txBody>
          <a:bodyPr/>
          <a:lstStyle/>
          <a:p>
            <a:pPr algn="l"/>
            <a:r>
              <a:rPr lang="en-US" dirty="0">
                <a:solidFill>
                  <a:srgbClr val="DD550C"/>
                </a:solidFill>
                <a:ea typeface="MS PGothic" charset="0"/>
              </a:rPr>
              <a:t>Exercise 8:</a:t>
            </a:r>
            <a:r>
              <a:rPr lang="en-US" dirty="0"/>
              <a:t> </a:t>
            </a:r>
            <a:br>
              <a:rPr lang="en-US" dirty="0"/>
            </a:br>
            <a:r>
              <a:rPr lang="en-US" dirty="0"/>
              <a:t>C-SCAN</a:t>
            </a:r>
            <a:br>
              <a:rPr lang="en-US" dirty="0"/>
            </a:br>
            <a:r>
              <a:rPr lang="en-US" altLang="en-US" dirty="0"/>
              <a:t>Queue = 2, 10, 7, 1</a:t>
            </a:r>
            <a:br>
              <a:rPr lang="en-US" altLang="en-US" dirty="0"/>
            </a:br>
            <a:r>
              <a:rPr lang="en-US" altLang="en-US" dirty="0"/>
              <a:t>Head Start: 8</a:t>
            </a:r>
            <a:br>
              <a:rPr lang="en-US" altLang="en-US" dirty="0"/>
            </a:br>
            <a:br>
              <a:rPr lang="en-US" altLang="en-US" dirty="0"/>
            </a:br>
            <a:r>
              <a:rPr lang="en-US" altLang="en-US" dirty="0"/>
              <a:t>What is the total disk head movement?</a:t>
            </a:r>
            <a:r>
              <a:rPr lang="en-US" dirty="0"/>
              <a:t> </a:t>
            </a:r>
            <a:br>
              <a:rPr lang="en-US" dirty="0"/>
            </a:br>
            <a:endParaRPr lang="en-US" dirty="0"/>
          </a:p>
        </p:txBody>
      </p:sp>
      <p:pic>
        <p:nvPicPr>
          <p:cNvPr id="2" name="Picture 1">
            <a:extLst>
              <a:ext uri="{FF2B5EF4-FFF2-40B4-BE49-F238E27FC236}">
                <a16:creationId xmlns:a16="http://schemas.microsoft.com/office/drawing/2014/main" id="{73F01477-6FDF-1E47-9967-3464299ED565}"/>
              </a:ext>
            </a:extLst>
          </p:cNvPr>
          <p:cNvPicPr>
            <a:picLocks noChangeAspect="1"/>
          </p:cNvPicPr>
          <p:nvPr/>
        </p:nvPicPr>
        <p:blipFill>
          <a:blip r:embed="rId3"/>
          <a:stretch>
            <a:fillRect/>
          </a:stretch>
        </p:blipFill>
        <p:spPr>
          <a:xfrm>
            <a:off x="5105399" y="533400"/>
            <a:ext cx="6724227" cy="5029200"/>
          </a:xfrm>
          <a:prstGeom prst="rect">
            <a:avLst/>
          </a:prstGeom>
        </p:spPr>
      </p:pic>
    </p:spTree>
    <p:extLst>
      <p:ext uri="{BB962C8B-B14F-4D97-AF65-F5344CB8AC3E}">
        <p14:creationId xmlns:p14="http://schemas.microsoft.com/office/powerpoint/2010/main" val="4271378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9FD5B8-1898-47C6-83D7-CDF87FCC2F60}"/>
              </a:ext>
            </a:extLst>
          </p:cNvPr>
          <p:cNvPicPr>
            <a:picLocks noChangeAspect="1"/>
          </p:cNvPicPr>
          <p:nvPr/>
        </p:nvPicPr>
        <p:blipFill>
          <a:blip r:embed="rId3"/>
          <a:stretch>
            <a:fillRect/>
          </a:stretch>
        </p:blipFill>
        <p:spPr>
          <a:xfrm>
            <a:off x="2590799" y="1242646"/>
            <a:ext cx="9296401" cy="5026468"/>
          </a:xfrm>
          <a:prstGeom prst="rect">
            <a:avLst/>
          </a:prstGeom>
        </p:spPr>
      </p:pic>
      <p:sp>
        <p:nvSpPr>
          <p:cNvPr id="2" name="Title 1">
            <a:extLst>
              <a:ext uri="{FF2B5EF4-FFF2-40B4-BE49-F238E27FC236}">
                <a16:creationId xmlns:a16="http://schemas.microsoft.com/office/drawing/2014/main" id="{17B56D31-D38E-48EE-9C97-EE59294EB773}"/>
              </a:ext>
            </a:extLst>
          </p:cNvPr>
          <p:cNvSpPr>
            <a:spLocks noGrp="1"/>
          </p:cNvSpPr>
          <p:nvPr>
            <p:ph type="title"/>
          </p:nvPr>
        </p:nvSpPr>
        <p:spPr>
          <a:xfrm>
            <a:off x="266700" y="2196753"/>
            <a:ext cx="2971800" cy="954107"/>
          </a:xfrm>
        </p:spPr>
        <p:txBody>
          <a:bodyPr/>
          <a:lstStyle/>
          <a:p>
            <a:r>
              <a:rPr lang="en-US" dirty="0"/>
              <a:t>LOOK</a:t>
            </a:r>
          </a:p>
        </p:txBody>
      </p:sp>
      <p:sp>
        <p:nvSpPr>
          <p:cNvPr id="3" name="Rectangle 2">
            <a:extLst>
              <a:ext uri="{FF2B5EF4-FFF2-40B4-BE49-F238E27FC236}">
                <a16:creationId xmlns:a16="http://schemas.microsoft.com/office/drawing/2014/main" id="{5C2DE882-8F43-4DA3-BC5A-8C0A1F5A41DC}"/>
              </a:ext>
            </a:extLst>
          </p:cNvPr>
          <p:cNvSpPr/>
          <p:nvPr/>
        </p:nvSpPr>
        <p:spPr>
          <a:xfrm>
            <a:off x="304799" y="288539"/>
            <a:ext cx="11620500" cy="954107"/>
          </a:xfrm>
          <a:prstGeom prst="rect">
            <a:avLst/>
          </a:prstGeom>
        </p:spPr>
        <p:txBody>
          <a:bodyPr wrap="square">
            <a:spAutoFit/>
          </a:bodyPr>
          <a:lstStyle/>
          <a:p>
            <a:pPr algn="l"/>
            <a:r>
              <a:rPr lang="en-US" sz="2800" b="0" dirty="0">
                <a:solidFill>
                  <a:srgbClr val="03244D"/>
                </a:solidFill>
                <a:latin typeface="Calibri" panose="020F0502020204030204" pitchFamily="34" charset="0"/>
                <a:cs typeface="Calibri" panose="020F0502020204030204" pitchFamily="34" charset="0"/>
              </a:rPr>
              <a:t>A disk queue with I/O requests to blocks on cylinders 98, 183, 41, 122, 14, 124, 65, 67. The head’s initial cylinder: 53. Cylinders in [0, 199]. </a:t>
            </a:r>
            <a:endParaRPr lang="en-US" sz="2800" dirty="0">
              <a:solidFill>
                <a:srgbClr val="03244D"/>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A3DB1013-8DA6-46C2-B496-238FDCC32D50}"/>
              </a:ext>
            </a:extLst>
          </p:cNvPr>
          <p:cNvSpPr/>
          <p:nvPr/>
        </p:nvSpPr>
        <p:spPr>
          <a:xfrm>
            <a:off x="266700" y="3395232"/>
            <a:ext cx="6057900" cy="2246769"/>
          </a:xfrm>
          <a:prstGeom prst="rect">
            <a:avLst/>
          </a:prstGeom>
        </p:spPr>
        <p:txBody>
          <a:bodyPr wrap="square">
            <a:spAutoFit/>
          </a:bodyPr>
          <a:lstStyle/>
          <a:p>
            <a:pPr algn="l"/>
            <a:r>
              <a:rPr lang="en-US" sz="2800" b="0" dirty="0">
                <a:solidFill>
                  <a:srgbClr val="03244D"/>
                </a:solidFill>
                <a:latin typeface="Calibri" panose="020F0502020204030204" pitchFamily="34" charset="0"/>
                <a:cs typeface="Calibri" panose="020F0502020204030204" pitchFamily="34" charset="0"/>
              </a:rPr>
              <a:t>Total head movements: </a:t>
            </a:r>
          </a:p>
          <a:p>
            <a:pPr algn="l"/>
            <a:endParaRPr lang="en-US" sz="2800" b="0" dirty="0">
              <a:latin typeface="Calibri" panose="020F0502020204030204" pitchFamily="34" charset="0"/>
              <a:cs typeface="Calibri" panose="020F0502020204030204" pitchFamily="34" charset="0"/>
            </a:endParaRPr>
          </a:p>
          <a:p>
            <a:pPr algn="l"/>
            <a:r>
              <a:rPr lang="en-US" sz="2800" b="0" dirty="0">
                <a:solidFill>
                  <a:srgbClr val="03244D"/>
                </a:solidFill>
                <a:latin typeface="Calibri" panose="020F0502020204030204" pitchFamily="34" charset="0"/>
                <a:cs typeface="Calibri" panose="020F0502020204030204" pitchFamily="34" charset="0"/>
              </a:rPr>
              <a:t>= (183 – 53) + (183 – 14)</a:t>
            </a:r>
          </a:p>
          <a:p>
            <a:pPr algn="l"/>
            <a:r>
              <a:rPr lang="en-US" sz="2800" b="0" dirty="0">
                <a:solidFill>
                  <a:srgbClr val="03244D"/>
                </a:solidFill>
                <a:latin typeface="Calibri" panose="020F0502020204030204" pitchFamily="34" charset="0"/>
                <a:cs typeface="Calibri" panose="020F0502020204030204" pitchFamily="34" charset="0"/>
              </a:rPr>
              <a:t>= 130 + 169</a:t>
            </a:r>
          </a:p>
          <a:p>
            <a:pPr algn="l"/>
            <a:r>
              <a:rPr lang="en-US" sz="2800" b="0" dirty="0">
                <a:solidFill>
                  <a:srgbClr val="03244D"/>
                </a:solidFill>
                <a:latin typeface="Calibri" panose="020F0502020204030204" pitchFamily="34" charset="0"/>
                <a:cs typeface="Calibri" panose="020F0502020204030204" pitchFamily="34" charset="0"/>
              </a:rPr>
              <a:t>= </a:t>
            </a:r>
            <a:r>
              <a:rPr lang="en-US" sz="2800" b="0" dirty="0">
                <a:solidFill>
                  <a:srgbClr val="DD550C"/>
                </a:solidFill>
                <a:latin typeface="Calibri" panose="020F0502020204030204" pitchFamily="34" charset="0"/>
                <a:cs typeface="Calibri" panose="020F0502020204030204" pitchFamily="34" charset="0"/>
              </a:rPr>
              <a:t>299</a:t>
            </a:r>
            <a:endParaRPr lang="en-US" sz="2800" b="0" i="0" u="none" strike="noStrike" dirty="0">
              <a:solidFill>
                <a:srgbClr val="DD550C"/>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6065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BF4253-D862-44BC-A118-3ACCE5953358}"/>
              </a:ext>
            </a:extLst>
          </p:cNvPr>
          <p:cNvPicPr>
            <a:picLocks noChangeAspect="1"/>
          </p:cNvPicPr>
          <p:nvPr/>
        </p:nvPicPr>
        <p:blipFill>
          <a:blip r:embed="rId3"/>
          <a:stretch>
            <a:fillRect/>
          </a:stretch>
        </p:blipFill>
        <p:spPr>
          <a:xfrm>
            <a:off x="3615104" y="1242646"/>
            <a:ext cx="8553450" cy="5009203"/>
          </a:xfrm>
          <a:prstGeom prst="rect">
            <a:avLst/>
          </a:prstGeom>
        </p:spPr>
      </p:pic>
      <p:sp>
        <p:nvSpPr>
          <p:cNvPr id="2" name="Title 1">
            <a:extLst>
              <a:ext uri="{FF2B5EF4-FFF2-40B4-BE49-F238E27FC236}">
                <a16:creationId xmlns:a16="http://schemas.microsoft.com/office/drawing/2014/main" id="{17B56D31-D38E-48EE-9C97-EE59294EB773}"/>
              </a:ext>
            </a:extLst>
          </p:cNvPr>
          <p:cNvSpPr>
            <a:spLocks noGrp="1"/>
          </p:cNvSpPr>
          <p:nvPr>
            <p:ph type="title"/>
          </p:nvPr>
        </p:nvSpPr>
        <p:spPr>
          <a:xfrm>
            <a:off x="266700" y="2196753"/>
            <a:ext cx="2971800" cy="954107"/>
          </a:xfrm>
        </p:spPr>
        <p:txBody>
          <a:bodyPr/>
          <a:lstStyle/>
          <a:p>
            <a:r>
              <a:rPr lang="en-US" dirty="0"/>
              <a:t>C-LOOK</a:t>
            </a:r>
          </a:p>
        </p:txBody>
      </p:sp>
      <p:sp>
        <p:nvSpPr>
          <p:cNvPr id="3" name="Rectangle 2">
            <a:extLst>
              <a:ext uri="{FF2B5EF4-FFF2-40B4-BE49-F238E27FC236}">
                <a16:creationId xmlns:a16="http://schemas.microsoft.com/office/drawing/2014/main" id="{5C2DE882-8F43-4DA3-BC5A-8C0A1F5A41DC}"/>
              </a:ext>
            </a:extLst>
          </p:cNvPr>
          <p:cNvSpPr/>
          <p:nvPr/>
        </p:nvSpPr>
        <p:spPr>
          <a:xfrm>
            <a:off x="304799" y="288539"/>
            <a:ext cx="11620500" cy="954107"/>
          </a:xfrm>
          <a:prstGeom prst="rect">
            <a:avLst/>
          </a:prstGeom>
        </p:spPr>
        <p:txBody>
          <a:bodyPr wrap="square">
            <a:spAutoFit/>
          </a:bodyPr>
          <a:lstStyle/>
          <a:p>
            <a:pPr algn="l"/>
            <a:r>
              <a:rPr lang="en-US" sz="2800" b="0" dirty="0">
                <a:solidFill>
                  <a:srgbClr val="03244D"/>
                </a:solidFill>
                <a:latin typeface="Calibri" panose="020F0502020204030204" pitchFamily="34" charset="0"/>
                <a:cs typeface="Calibri" panose="020F0502020204030204" pitchFamily="34" charset="0"/>
              </a:rPr>
              <a:t>A disk queue with I/O requests to blocks on cylinders 98, 183, 41, 122, 14, 124, 65, 67. The head’s initial cylinder: 53. Cylinders in [0, 199]. </a:t>
            </a:r>
            <a:endParaRPr lang="en-US" sz="2800" dirty="0">
              <a:solidFill>
                <a:srgbClr val="03244D"/>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A3DB1013-8DA6-46C2-B496-238FDCC32D50}"/>
              </a:ext>
            </a:extLst>
          </p:cNvPr>
          <p:cNvSpPr/>
          <p:nvPr/>
        </p:nvSpPr>
        <p:spPr>
          <a:xfrm>
            <a:off x="266700" y="3395232"/>
            <a:ext cx="6438900" cy="2246769"/>
          </a:xfrm>
          <a:prstGeom prst="rect">
            <a:avLst/>
          </a:prstGeom>
        </p:spPr>
        <p:txBody>
          <a:bodyPr wrap="square">
            <a:spAutoFit/>
          </a:bodyPr>
          <a:lstStyle/>
          <a:p>
            <a:pPr algn="l"/>
            <a:r>
              <a:rPr lang="en-US" sz="2800" b="0" dirty="0">
                <a:solidFill>
                  <a:srgbClr val="03244D"/>
                </a:solidFill>
                <a:latin typeface="Calibri" panose="020F0502020204030204" pitchFamily="34" charset="0"/>
                <a:cs typeface="Calibri" panose="020F0502020204030204" pitchFamily="34" charset="0"/>
              </a:rPr>
              <a:t>Total head movements: </a:t>
            </a:r>
          </a:p>
          <a:p>
            <a:pPr algn="l"/>
            <a:endParaRPr lang="en-US" sz="2800" b="0" dirty="0">
              <a:latin typeface="Calibri" panose="020F0502020204030204" pitchFamily="34" charset="0"/>
              <a:cs typeface="Calibri" panose="020F0502020204030204" pitchFamily="34" charset="0"/>
            </a:endParaRPr>
          </a:p>
          <a:p>
            <a:pPr algn="l"/>
            <a:r>
              <a:rPr lang="en-US" sz="2800" b="0" dirty="0">
                <a:solidFill>
                  <a:srgbClr val="03244D"/>
                </a:solidFill>
                <a:latin typeface="Calibri" panose="020F0502020204030204" pitchFamily="34" charset="0"/>
                <a:cs typeface="Calibri" panose="020F0502020204030204" pitchFamily="34" charset="0"/>
              </a:rPr>
              <a:t>= (183 – 53) + (183 – 14) + (41 – 14)</a:t>
            </a:r>
          </a:p>
          <a:p>
            <a:pPr algn="l"/>
            <a:r>
              <a:rPr lang="en-US" sz="2800" b="0" dirty="0">
                <a:solidFill>
                  <a:srgbClr val="03244D"/>
                </a:solidFill>
                <a:latin typeface="Calibri" panose="020F0502020204030204" pitchFamily="34" charset="0"/>
                <a:cs typeface="Calibri" panose="020F0502020204030204" pitchFamily="34" charset="0"/>
              </a:rPr>
              <a:t>= 130 + 169 + 27</a:t>
            </a:r>
          </a:p>
          <a:p>
            <a:pPr algn="l"/>
            <a:r>
              <a:rPr lang="en-US" sz="2800" b="0" dirty="0">
                <a:solidFill>
                  <a:srgbClr val="03244D"/>
                </a:solidFill>
                <a:latin typeface="Calibri" panose="020F0502020204030204" pitchFamily="34" charset="0"/>
                <a:cs typeface="Calibri" panose="020F0502020204030204" pitchFamily="34" charset="0"/>
              </a:rPr>
              <a:t>= </a:t>
            </a:r>
            <a:r>
              <a:rPr lang="en-US" sz="2800" b="0" dirty="0">
                <a:solidFill>
                  <a:srgbClr val="DD550C"/>
                </a:solidFill>
                <a:latin typeface="Calibri" panose="020F0502020204030204" pitchFamily="34" charset="0"/>
                <a:cs typeface="Calibri" panose="020F0502020204030204" pitchFamily="34" charset="0"/>
              </a:rPr>
              <a:t>326</a:t>
            </a:r>
            <a:endParaRPr lang="en-US" sz="2800" b="0" i="0" u="none" strike="noStrike" dirty="0">
              <a:solidFill>
                <a:srgbClr val="DD550C"/>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9159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F9BE8F-7690-4539-93F5-F055C7F8190B}"/>
              </a:ext>
            </a:extLst>
          </p:cNvPr>
          <p:cNvPicPr>
            <a:picLocks noChangeAspect="1"/>
          </p:cNvPicPr>
          <p:nvPr/>
        </p:nvPicPr>
        <p:blipFill>
          <a:blip r:embed="rId2"/>
          <a:stretch>
            <a:fillRect/>
          </a:stretch>
        </p:blipFill>
        <p:spPr>
          <a:xfrm>
            <a:off x="6096000" y="1928447"/>
            <a:ext cx="5875743" cy="3176953"/>
          </a:xfrm>
          <a:prstGeom prst="rect">
            <a:avLst/>
          </a:prstGeom>
        </p:spPr>
      </p:pic>
      <p:pic>
        <p:nvPicPr>
          <p:cNvPr id="3" name="Picture 2">
            <a:extLst>
              <a:ext uri="{FF2B5EF4-FFF2-40B4-BE49-F238E27FC236}">
                <a16:creationId xmlns:a16="http://schemas.microsoft.com/office/drawing/2014/main" id="{D595AD8B-D2E6-4B65-A282-0A5968CA8E8C}"/>
              </a:ext>
            </a:extLst>
          </p:cNvPr>
          <p:cNvPicPr>
            <a:picLocks noChangeAspect="1"/>
          </p:cNvPicPr>
          <p:nvPr/>
        </p:nvPicPr>
        <p:blipFill>
          <a:blip r:embed="rId3"/>
          <a:stretch>
            <a:fillRect/>
          </a:stretch>
        </p:blipFill>
        <p:spPr>
          <a:xfrm>
            <a:off x="457200" y="2004647"/>
            <a:ext cx="5424797" cy="3176953"/>
          </a:xfrm>
          <a:prstGeom prst="rect">
            <a:avLst/>
          </a:prstGeom>
        </p:spPr>
      </p:pic>
      <p:sp>
        <p:nvSpPr>
          <p:cNvPr id="4" name="Title 1">
            <a:extLst>
              <a:ext uri="{FF2B5EF4-FFF2-40B4-BE49-F238E27FC236}">
                <a16:creationId xmlns:a16="http://schemas.microsoft.com/office/drawing/2014/main" id="{CB93D142-7A36-49A9-87A6-41E5265BEE90}"/>
              </a:ext>
            </a:extLst>
          </p:cNvPr>
          <p:cNvSpPr txBox="1">
            <a:spLocks/>
          </p:cNvSpPr>
          <p:nvPr/>
        </p:nvSpPr>
        <p:spPr>
          <a:xfrm>
            <a:off x="388299" y="417493"/>
            <a:ext cx="11201400" cy="954107"/>
          </a:xfrm>
          <a:prstGeom prst="rect">
            <a:avLst/>
          </a:prstGeom>
        </p:spPr>
        <p:txBody>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r>
              <a:rPr lang="en-US" b="0" kern="0" dirty="0">
                <a:solidFill>
                  <a:srgbClr val="DD550C"/>
                </a:solidFill>
              </a:rPr>
              <a:t>Exercise 9: </a:t>
            </a:r>
            <a:r>
              <a:rPr lang="en-US" b="0" kern="0" dirty="0">
                <a:solidFill>
                  <a:srgbClr val="03244D"/>
                </a:solidFill>
              </a:rPr>
              <a:t>Which is LOOK and which is C-LOOK?</a:t>
            </a:r>
          </a:p>
        </p:txBody>
      </p:sp>
    </p:spTree>
    <p:extLst>
      <p:ext uri="{BB962C8B-B14F-4D97-AF65-F5344CB8AC3E}">
        <p14:creationId xmlns:p14="http://schemas.microsoft.com/office/powerpoint/2010/main" val="2919853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00521543-4B91-4417-90A9-7E8D10CE04AC}"/>
              </a:ext>
            </a:extLst>
          </p:cNvPr>
          <p:cNvSpPr>
            <a:spLocks noGrp="1" noChangeArrowheads="1"/>
          </p:cNvSpPr>
          <p:nvPr>
            <p:ph type="title"/>
          </p:nvPr>
        </p:nvSpPr>
        <p:spPr>
          <a:xfrm>
            <a:off x="457200" y="304800"/>
            <a:ext cx="11430000" cy="685800"/>
          </a:xfrm>
        </p:spPr>
        <p:txBody>
          <a:bodyPr/>
          <a:lstStyle/>
          <a:p>
            <a:pPr eaLnBrk="1" hangingPunct="1"/>
            <a:r>
              <a:rPr lang="en-US" altLang="en-US" dirty="0"/>
              <a:t>Summary</a:t>
            </a:r>
          </a:p>
        </p:txBody>
      </p:sp>
      <p:sp>
        <p:nvSpPr>
          <p:cNvPr id="38915" name="Rectangle 3">
            <a:extLst>
              <a:ext uri="{FF2B5EF4-FFF2-40B4-BE49-F238E27FC236}">
                <a16:creationId xmlns:a16="http://schemas.microsoft.com/office/drawing/2014/main" id="{F066825F-DF27-4BB7-88E0-65FE4DA4E3E9}"/>
              </a:ext>
            </a:extLst>
          </p:cNvPr>
          <p:cNvSpPr>
            <a:spLocks noGrp="1" noChangeArrowheads="1"/>
          </p:cNvSpPr>
          <p:nvPr>
            <p:ph type="body" idx="1"/>
          </p:nvPr>
        </p:nvSpPr>
        <p:spPr>
          <a:xfrm>
            <a:off x="4038600" y="1447800"/>
            <a:ext cx="7715250" cy="4800600"/>
          </a:xfrm>
        </p:spPr>
        <p:txBody>
          <a:bodyPr/>
          <a:lstStyle/>
          <a:p>
            <a:pPr>
              <a:lnSpc>
                <a:spcPct val="90000"/>
              </a:lnSpc>
            </a:pPr>
            <a:r>
              <a:rPr lang="en-US" altLang="en-US" sz="3600" dirty="0"/>
              <a:t>What is the SSTF algorithm? </a:t>
            </a:r>
          </a:p>
          <a:p>
            <a:pPr>
              <a:lnSpc>
                <a:spcPct val="90000"/>
              </a:lnSpc>
            </a:pPr>
            <a:r>
              <a:rPr lang="en-US" altLang="en-US" sz="3600" dirty="0"/>
              <a:t>What is the SCAN algorithm?</a:t>
            </a:r>
          </a:p>
          <a:p>
            <a:pPr>
              <a:lnSpc>
                <a:spcPct val="90000"/>
              </a:lnSpc>
            </a:pPr>
            <a:r>
              <a:rPr lang="en-US" altLang="en-US" sz="3600" dirty="0"/>
              <a:t>What is the C-SCAN algorithm?</a:t>
            </a:r>
          </a:p>
          <a:p>
            <a:pPr>
              <a:lnSpc>
                <a:spcPct val="90000"/>
              </a:lnSpc>
            </a:pPr>
            <a:r>
              <a:rPr lang="en-US" altLang="en-US" sz="3600" dirty="0"/>
              <a:t>What is the LOOK algorithm?</a:t>
            </a:r>
          </a:p>
          <a:p>
            <a:pPr>
              <a:lnSpc>
                <a:spcPct val="90000"/>
              </a:lnSpc>
            </a:pPr>
            <a:r>
              <a:rPr lang="en-US" altLang="en-US" sz="3600" dirty="0"/>
              <a:t>What is the C-LOOK algorithm?</a:t>
            </a:r>
          </a:p>
          <a:p>
            <a:pPr marL="0" indent="0">
              <a:lnSpc>
                <a:spcPct val="90000"/>
              </a:lnSpc>
              <a:buNone/>
            </a:pPr>
            <a:endParaRPr lang="en-US" altLang="en-US" sz="3600" dirty="0">
              <a:solidFill>
                <a:srgbClr val="DD550C"/>
              </a:solidFill>
            </a:endParaRPr>
          </a:p>
          <a:p>
            <a:pPr marL="0" indent="0">
              <a:lnSpc>
                <a:spcPct val="90000"/>
              </a:lnSpc>
              <a:buNone/>
            </a:pPr>
            <a:r>
              <a:rPr lang="en-US" altLang="en-US" sz="3600" dirty="0">
                <a:solidFill>
                  <a:srgbClr val="DD550C"/>
                </a:solidFill>
              </a:rPr>
              <a:t>Reading Assignment</a:t>
            </a:r>
            <a:r>
              <a:rPr lang="en-US" altLang="en-US" sz="3600" dirty="0"/>
              <a:t>: </a:t>
            </a:r>
          </a:p>
          <a:p>
            <a:pPr marL="0" indent="0">
              <a:lnSpc>
                <a:spcPct val="90000"/>
              </a:lnSpc>
              <a:buNone/>
            </a:pPr>
            <a:r>
              <a:rPr lang="en-US" altLang="en-US" sz="3600" dirty="0"/>
              <a:t> 	Chapter 10.4 pp. 472-478</a:t>
            </a:r>
            <a:endParaRPr lang="en-US" altLang="en-US" dirty="0"/>
          </a:p>
        </p:txBody>
      </p:sp>
      <p:pic>
        <p:nvPicPr>
          <p:cNvPr id="8" name="Picture 7" descr="A close up of a logo&#10;&#10;Description generated with high confidence">
            <a:extLst>
              <a:ext uri="{FF2B5EF4-FFF2-40B4-BE49-F238E27FC236}">
                <a16:creationId xmlns:a16="http://schemas.microsoft.com/office/drawing/2014/main" id="{7170547B-6060-420B-9301-584B8408C56A}"/>
              </a:ext>
            </a:extLst>
          </p:cNvPr>
          <p:cNvPicPr>
            <a:picLocks noChangeAspect="1"/>
          </p:cNvPicPr>
          <p:nvPr/>
        </p:nvPicPr>
        <p:blipFill>
          <a:blip r:embed="rId3"/>
          <a:stretch>
            <a:fillRect/>
          </a:stretch>
        </p:blipFill>
        <p:spPr>
          <a:xfrm>
            <a:off x="762000" y="2033156"/>
            <a:ext cx="3058386" cy="3058386"/>
          </a:xfrm>
          <a:prstGeom prst="rect">
            <a:avLst/>
          </a:prstGeom>
        </p:spPr>
      </p:pic>
    </p:spTree>
    <p:extLst>
      <p:ext uri="{BB962C8B-B14F-4D97-AF65-F5344CB8AC3E}">
        <p14:creationId xmlns:p14="http://schemas.microsoft.com/office/powerpoint/2010/main" val="3171405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0693D-4E95-1B42-BD07-F648E1BE9D11}"/>
              </a:ext>
            </a:extLst>
          </p:cNvPr>
          <p:cNvSpPr>
            <a:spLocks noGrp="1"/>
          </p:cNvSpPr>
          <p:nvPr>
            <p:ph type="title"/>
          </p:nvPr>
        </p:nvSpPr>
        <p:spPr/>
        <p:txBody>
          <a:bodyPr/>
          <a:lstStyle/>
          <a:p>
            <a:r>
              <a:rPr lang="en-US" altLang="zh-Hans" dirty="0">
                <a:solidFill>
                  <a:srgbClr val="DD550C"/>
                </a:solidFill>
              </a:rPr>
              <a:t>Review:</a:t>
            </a:r>
            <a:r>
              <a:rPr lang="zh-Hans" altLang="en-US" dirty="0"/>
              <a:t> </a:t>
            </a:r>
            <a:r>
              <a:rPr lang="en-US" altLang="en-US" dirty="0"/>
              <a:t>Disk I/O Time</a:t>
            </a:r>
            <a:endParaRPr lang="en-US" dirty="0"/>
          </a:p>
        </p:txBody>
      </p:sp>
      <p:sp>
        <p:nvSpPr>
          <p:cNvPr id="3" name="Content Placeholder 2">
            <a:extLst>
              <a:ext uri="{FF2B5EF4-FFF2-40B4-BE49-F238E27FC236}">
                <a16:creationId xmlns:a16="http://schemas.microsoft.com/office/drawing/2014/main" id="{7EAE8046-A8E9-114D-8625-A055B12D1971}"/>
              </a:ext>
            </a:extLst>
          </p:cNvPr>
          <p:cNvSpPr>
            <a:spLocks noGrp="1"/>
          </p:cNvSpPr>
          <p:nvPr>
            <p:ph idx="1"/>
          </p:nvPr>
        </p:nvSpPr>
        <p:spPr>
          <a:xfrm>
            <a:off x="571501" y="1143000"/>
            <a:ext cx="11087100" cy="1343024"/>
          </a:xfrm>
        </p:spPr>
        <p:txBody>
          <a:bodyPr/>
          <a:lstStyle/>
          <a:p>
            <a:pPr marL="0" indent="0">
              <a:buNone/>
            </a:pPr>
            <a:r>
              <a:rPr lang="en-US" altLang="en-US" sz="3600" dirty="0"/>
              <a:t>I/O time = seek time + rotational delay</a:t>
            </a:r>
            <a:r>
              <a:rPr lang="en-US" altLang="en-US" sz="3600" dirty="0">
                <a:solidFill>
                  <a:srgbClr val="DD550C"/>
                </a:solidFill>
              </a:rPr>
              <a:t> </a:t>
            </a:r>
            <a:r>
              <a:rPr lang="en-US" altLang="en-US" sz="3600" dirty="0"/>
              <a:t>+ transfer time </a:t>
            </a:r>
          </a:p>
          <a:p>
            <a:pPr marL="0" indent="0">
              <a:spcBef>
                <a:spcPts val="0"/>
              </a:spcBef>
              <a:buNone/>
            </a:pPr>
            <a:r>
              <a:rPr lang="en-US" altLang="en-US" sz="3600" dirty="0">
                <a:solidFill>
                  <a:srgbClr val="DD550C"/>
                </a:solidFill>
              </a:rPr>
              <a:t>                   + controller overhead</a:t>
            </a:r>
          </a:p>
        </p:txBody>
      </p:sp>
      <p:sp>
        <p:nvSpPr>
          <p:cNvPr id="5" name="Title 1">
            <a:extLst>
              <a:ext uri="{FF2B5EF4-FFF2-40B4-BE49-F238E27FC236}">
                <a16:creationId xmlns:a16="http://schemas.microsoft.com/office/drawing/2014/main" id="{D0408CBD-56D9-A949-8F84-5F124950C48E}"/>
              </a:ext>
            </a:extLst>
          </p:cNvPr>
          <p:cNvSpPr txBox="1">
            <a:spLocks/>
          </p:cNvSpPr>
          <p:nvPr/>
        </p:nvSpPr>
        <p:spPr bwMode="auto">
          <a:xfrm>
            <a:off x="762000" y="2590800"/>
            <a:ext cx="10591800" cy="3733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0">
                <a:solidFill>
                  <a:srgbClr val="03244D"/>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algn="l"/>
            <a:r>
              <a:rPr lang="en-US" sz="3600" kern="0" dirty="0">
                <a:solidFill>
                  <a:srgbClr val="DD550C"/>
                </a:solidFill>
                <a:ea typeface="MS PGothic" charset="0"/>
              </a:rPr>
              <a:t>Exercise 1 (</a:t>
            </a:r>
            <a:r>
              <a:rPr lang="en-US" sz="3600" kern="0" dirty="0" err="1">
                <a:solidFill>
                  <a:srgbClr val="DD550C"/>
                </a:solidFill>
                <a:ea typeface="MS PGothic" charset="0"/>
              </a:rPr>
              <a:t>Plickers</a:t>
            </a:r>
            <a:r>
              <a:rPr lang="en-US" sz="3600" kern="0" dirty="0">
                <a:solidFill>
                  <a:srgbClr val="DD550C"/>
                </a:solidFill>
                <a:ea typeface="MS PGothic" charset="0"/>
              </a:rPr>
              <a:t>):</a:t>
            </a:r>
            <a:r>
              <a:rPr lang="en-US" sz="3600" kern="0" dirty="0"/>
              <a:t> For small disk requests, which time dominates disk I/O time (i.e., disk I/O performance bottleneck)?</a:t>
            </a:r>
          </a:p>
          <a:p>
            <a:pPr marL="1200150" lvl="1" indent="-742950" algn="l">
              <a:buAutoNum type="alphaUcParenR"/>
            </a:pPr>
            <a:r>
              <a:rPr lang="en-US" b="0" kern="0" dirty="0">
                <a:solidFill>
                  <a:srgbClr val="03244D"/>
                </a:solidFill>
                <a:latin typeface="Calibri" panose="020F0502020204030204" pitchFamily="34" charset="0"/>
                <a:cs typeface="Calibri" panose="020F0502020204030204" pitchFamily="34" charset="0"/>
              </a:rPr>
              <a:t>Seek Time</a:t>
            </a:r>
          </a:p>
          <a:p>
            <a:pPr marL="1200150" lvl="1" indent="-742950" algn="l">
              <a:buAutoNum type="alphaUcParenR"/>
            </a:pPr>
            <a:r>
              <a:rPr lang="en-US" b="0" kern="0" dirty="0">
                <a:solidFill>
                  <a:srgbClr val="03244D"/>
                </a:solidFill>
                <a:latin typeface="Calibri" panose="020F0502020204030204" pitchFamily="34" charset="0"/>
                <a:cs typeface="Calibri" panose="020F0502020204030204" pitchFamily="34" charset="0"/>
              </a:rPr>
              <a:t>Rotational Delay</a:t>
            </a:r>
          </a:p>
          <a:p>
            <a:pPr marL="1200150" lvl="1" indent="-742950" algn="l">
              <a:buAutoNum type="alphaUcParenR"/>
            </a:pPr>
            <a:r>
              <a:rPr lang="en-US" b="0" kern="0" dirty="0">
                <a:solidFill>
                  <a:srgbClr val="03244D"/>
                </a:solidFill>
                <a:latin typeface="Calibri" panose="020F0502020204030204" pitchFamily="34" charset="0"/>
                <a:cs typeface="Calibri" panose="020F0502020204030204" pitchFamily="34" charset="0"/>
              </a:rPr>
              <a:t>Seek Time + Rotational Delay</a:t>
            </a:r>
          </a:p>
          <a:p>
            <a:pPr marL="1200150" lvl="1" indent="-742950" algn="l">
              <a:buAutoNum type="alphaUcParenR"/>
            </a:pPr>
            <a:r>
              <a:rPr lang="en-US" b="0" kern="0" dirty="0">
                <a:solidFill>
                  <a:srgbClr val="03244D"/>
                </a:solidFill>
                <a:latin typeface="Calibri" panose="020F0502020204030204" pitchFamily="34" charset="0"/>
                <a:cs typeface="Calibri" panose="020F0502020204030204" pitchFamily="34" charset="0"/>
              </a:rPr>
              <a:t>Transfer Time</a:t>
            </a:r>
          </a:p>
        </p:txBody>
      </p:sp>
    </p:spTree>
    <p:extLst>
      <p:ext uri="{BB962C8B-B14F-4D97-AF65-F5344CB8AC3E}">
        <p14:creationId xmlns:p14="http://schemas.microsoft.com/office/powerpoint/2010/main" val="152714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00521543-4B91-4417-90A9-7E8D10CE04AC}"/>
              </a:ext>
            </a:extLst>
          </p:cNvPr>
          <p:cNvSpPr>
            <a:spLocks noGrp="1" noChangeArrowheads="1"/>
          </p:cNvSpPr>
          <p:nvPr>
            <p:ph type="title"/>
          </p:nvPr>
        </p:nvSpPr>
        <p:spPr>
          <a:xfrm>
            <a:off x="457200" y="95251"/>
            <a:ext cx="11430000" cy="1428749"/>
          </a:xfrm>
        </p:spPr>
        <p:txBody>
          <a:bodyPr/>
          <a:lstStyle/>
          <a:p>
            <a:pPr eaLnBrk="1" hangingPunct="1"/>
            <a:r>
              <a:rPr lang="en-US" altLang="en-US" dirty="0"/>
              <a:t>What’s Next?</a:t>
            </a:r>
          </a:p>
        </p:txBody>
      </p:sp>
      <p:sp>
        <p:nvSpPr>
          <p:cNvPr id="38915" name="Rectangle 3">
            <a:extLst>
              <a:ext uri="{FF2B5EF4-FFF2-40B4-BE49-F238E27FC236}">
                <a16:creationId xmlns:a16="http://schemas.microsoft.com/office/drawing/2014/main" id="{F066825F-DF27-4BB7-88E0-65FE4DA4E3E9}"/>
              </a:ext>
            </a:extLst>
          </p:cNvPr>
          <p:cNvSpPr>
            <a:spLocks noGrp="1" noChangeArrowheads="1"/>
          </p:cNvSpPr>
          <p:nvPr>
            <p:ph type="body" idx="1"/>
          </p:nvPr>
        </p:nvSpPr>
        <p:spPr>
          <a:xfrm>
            <a:off x="4118517" y="1981200"/>
            <a:ext cx="7334250" cy="3505200"/>
          </a:xfrm>
        </p:spPr>
        <p:txBody>
          <a:bodyPr/>
          <a:lstStyle/>
          <a:p>
            <a:pPr marL="182880"/>
            <a:r>
              <a:rPr lang="en-US" altLang="en-US" sz="3600" dirty="0"/>
              <a:t>The LOOK algorithm</a:t>
            </a:r>
          </a:p>
          <a:p>
            <a:pPr marL="182880"/>
            <a:r>
              <a:rPr lang="en-US" altLang="zh-Hans" sz="3600" dirty="0">
                <a:latin typeface="Calibri" panose="020F0502020204030204" pitchFamily="34" charset="0"/>
                <a:ea typeface="MS PGothic" charset="0"/>
                <a:cs typeface="Calibri" panose="020F0502020204030204" pitchFamily="34" charset="0"/>
              </a:rPr>
              <a:t>RAID Structures</a:t>
            </a:r>
          </a:p>
          <a:p>
            <a:pPr marL="182880"/>
            <a:endParaRPr lang="en-US" altLang="zh-Hans" sz="3600" dirty="0">
              <a:latin typeface="Calibri" panose="020F0502020204030204" pitchFamily="34" charset="0"/>
              <a:ea typeface="MS PGothic" charset="0"/>
              <a:cs typeface="Calibri" panose="020F0502020204030204" pitchFamily="34" charset="0"/>
            </a:endParaRPr>
          </a:p>
          <a:p>
            <a:pPr>
              <a:lnSpc>
                <a:spcPct val="90000"/>
              </a:lnSpc>
            </a:pPr>
            <a:r>
              <a:rPr lang="en-US" altLang="en-US" sz="3600" dirty="0">
                <a:solidFill>
                  <a:srgbClr val="DD550C"/>
                </a:solidFill>
              </a:rPr>
              <a:t>Reading Assignment</a:t>
            </a:r>
            <a:r>
              <a:rPr lang="en-US" altLang="en-US" sz="3600" dirty="0"/>
              <a:t>: </a:t>
            </a:r>
          </a:p>
          <a:p>
            <a:pPr marL="0" indent="0">
              <a:lnSpc>
                <a:spcPct val="90000"/>
              </a:lnSpc>
              <a:buNone/>
            </a:pPr>
            <a:r>
              <a:rPr lang="en-US" altLang="en-US" sz="3600" dirty="0"/>
              <a:t>	 Chapter 10.7 pp. 484-492.</a:t>
            </a:r>
          </a:p>
          <a:p>
            <a:pPr marL="0" indent="0">
              <a:buNone/>
            </a:pPr>
            <a:endParaRPr lang="en-US" altLang="zh-Hans" sz="3600" dirty="0">
              <a:latin typeface="Calibri" panose="020F0502020204030204" pitchFamily="34" charset="0"/>
              <a:ea typeface="MS PGothic" charset="0"/>
              <a:cs typeface="Calibri" panose="020F0502020204030204" pitchFamily="34" charset="0"/>
            </a:endParaRPr>
          </a:p>
        </p:txBody>
      </p:sp>
      <p:pic>
        <p:nvPicPr>
          <p:cNvPr id="5" name="Picture 4">
            <a:extLst>
              <a:ext uri="{FF2B5EF4-FFF2-40B4-BE49-F238E27FC236}">
                <a16:creationId xmlns:a16="http://schemas.microsoft.com/office/drawing/2014/main" id="{3F30AD1E-EEF5-F44F-A084-28A6440CF010}"/>
              </a:ext>
            </a:extLst>
          </p:cNvPr>
          <p:cNvPicPr>
            <a:picLocks noChangeAspect="1"/>
          </p:cNvPicPr>
          <p:nvPr/>
        </p:nvPicPr>
        <p:blipFill>
          <a:blip r:embed="rId3"/>
          <a:stretch>
            <a:fillRect/>
          </a:stretch>
        </p:blipFill>
        <p:spPr>
          <a:xfrm>
            <a:off x="675414" y="1981200"/>
            <a:ext cx="3058386" cy="3058386"/>
          </a:xfrm>
          <a:prstGeom prst="rect">
            <a:avLst/>
          </a:prstGeom>
        </p:spPr>
      </p:pic>
    </p:spTree>
    <p:extLst>
      <p:ext uri="{BB962C8B-B14F-4D97-AF65-F5344CB8AC3E}">
        <p14:creationId xmlns:p14="http://schemas.microsoft.com/office/powerpoint/2010/main" val="108493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0693D-4E95-1B42-BD07-F648E1BE9D11}"/>
              </a:ext>
            </a:extLst>
          </p:cNvPr>
          <p:cNvSpPr>
            <a:spLocks noGrp="1"/>
          </p:cNvSpPr>
          <p:nvPr>
            <p:ph type="title"/>
          </p:nvPr>
        </p:nvSpPr>
        <p:spPr/>
        <p:txBody>
          <a:bodyPr/>
          <a:lstStyle/>
          <a:p>
            <a:r>
              <a:rPr lang="en-US" altLang="zh-Hans" dirty="0">
                <a:solidFill>
                  <a:srgbClr val="DD550C"/>
                </a:solidFill>
              </a:rPr>
              <a:t>Review:</a:t>
            </a:r>
            <a:r>
              <a:rPr lang="zh-Hans" altLang="en-US" dirty="0"/>
              <a:t> </a:t>
            </a:r>
            <a:r>
              <a:rPr lang="en-US" altLang="en-US" dirty="0"/>
              <a:t>Disk I/O Time</a:t>
            </a:r>
            <a:endParaRPr lang="en-US" dirty="0"/>
          </a:p>
        </p:txBody>
      </p:sp>
      <p:sp>
        <p:nvSpPr>
          <p:cNvPr id="3" name="Content Placeholder 2">
            <a:extLst>
              <a:ext uri="{FF2B5EF4-FFF2-40B4-BE49-F238E27FC236}">
                <a16:creationId xmlns:a16="http://schemas.microsoft.com/office/drawing/2014/main" id="{7EAE8046-A8E9-114D-8625-A055B12D1971}"/>
              </a:ext>
            </a:extLst>
          </p:cNvPr>
          <p:cNvSpPr>
            <a:spLocks noGrp="1"/>
          </p:cNvSpPr>
          <p:nvPr>
            <p:ph idx="1"/>
          </p:nvPr>
        </p:nvSpPr>
        <p:spPr>
          <a:xfrm>
            <a:off x="571501" y="1143000"/>
            <a:ext cx="11087100" cy="1343024"/>
          </a:xfrm>
        </p:spPr>
        <p:txBody>
          <a:bodyPr/>
          <a:lstStyle/>
          <a:p>
            <a:pPr marL="0" indent="0">
              <a:buNone/>
            </a:pPr>
            <a:r>
              <a:rPr lang="en-US" altLang="en-US" sz="3600" dirty="0"/>
              <a:t>I/O time = seek time + rotational delay</a:t>
            </a:r>
            <a:r>
              <a:rPr lang="en-US" altLang="en-US" sz="3600" dirty="0">
                <a:solidFill>
                  <a:srgbClr val="DD550C"/>
                </a:solidFill>
              </a:rPr>
              <a:t> </a:t>
            </a:r>
            <a:r>
              <a:rPr lang="en-US" altLang="en-US" sz="3600" dirty="0"/>
              <a:t>+ transfer time </a:t>
            </a:r>
          </a:p>
          <a:p>
            <a:pPr marL="0" indent="0">
              <a:spcBef>
                <a:spcPts val="0"/>
              </a:spcBef>
              <a:buNone/>
            </a:pPr>
            <a:r>
              <a:rPr lang="en-US" altLang="en-US" sz="3600" dirty="0">
                <a:solidFill>
                  <a:srgbClr val="DD550C"/>
                </a:solidFill>
              </a:rPr>
              <a:t>                   + controller overhead</a:t>
            </a:r>
          </a:p>
        </p:txBody>
      </p:sp>
      <p:sp>
        <p:nvSpPr>
          <p:cNvPr id="5" name="Title 1">
            <a:extLst>
              <a:ext uri="{FF2B5EF4-FFF2-40B4-BE49-F238E27FC236}">
                <a16:creationId xmlns:a16="http://schemas.microsoft.com/office/drawing/2014/main" id="{D0408CBD-56D9-A949-8F84-5F124950C48E}"/>
              </a:ext>
            </a:extLst>
          </p:cNvPr>
          <p:cNvSpPr txBox="1">
            <a:spLocks/>
          </p:cNvSpPr>
          <p:nvPr/>
        </p:nvSpPr>
        <p:spPr bwMode="auto">
          <a:xfrm>
            <a:off x="1143000" y="2590800"/>
            <a:ext cx="10515600" cy="3733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0">
                <a:solidFill>
                  <a:srgbClr val="03244D"/>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algn="l"/>
            <a:r>
              <a:rPr lang="en-US" sz="3600" kern="0" dirty="0">
                <a:solidFill>
                  <a:srgbClr val="DD550C"/>
                </a:solidFill>
                <a:ea typeface="MS PGothic" charset="0"/>
              </a:rPr>
              <a:t>Exercise 2 (</a:t>
            </a:r>
            <a:r>
              <a:rPr lang="en-US" sz="3600" kern="0" dirty="0" err="1">
                <a:solidFill>
                  <a:srgbClr val="DD550C"/>
                </a:solidFill>
                <a:ea typeface="MS PGothic" charset="0"/>
              </a:rPr>
              <a:t>Plickers</a:t>
            </a:r>
            <a:r>
              <a:rPr lang="en-US" sz="3600" kern="0" dirty="0">
                <a:solidFill>
                  <a:srgbClr val="DD550C"/>
                </a:solidFill>
                <a:ea typeface="MS PGothic" charset="0"/>
              </a:rPr>
              <a:t>):</a:t>
            </a:r>
            <a:r>
              <a:rPr lang="en-US" sz="3600" kern="0" dirty="0"/>
              <a:t> For large disk requests, which time dominates disk I/O time (i.e., disk I/O performance bottleneck)?</a:t>
            </a:r>
          </a:p>
          <a:p>
            <a:pPr marL="1200150" lvl="1" indent="-742950" algn="l">
              <a:buAutoNum type="alphaUcParenR"/>
            </a:pPr>
            <a:r>
              <a:rPr lang="en-US" b="0" kern="0" dirty="0">
                <a:solidFill>
                  <a:srgbClr val="03244D"/>
                </a:solidFill>
                <a:latin typeface="Calibri" panose="020F0502020204030204" pitchFamily="34" charset="0"/>
                <a:cs typeface="Calibri" panose="020F0502020204030204" pitchFamily="34" charset="0"/>
              </a:rPr>
              <a:t>Seek Time</a:t>
            </a:r>
          </a:p>
          <a:p>
            <a:pPr marL="1200150" lvl="1" indent="-742950" algn="l">
              <a:buAutoNum type="alphaUcParenR"/>
            </a:pPr>
            <a:r>
              <a:rPr lang="en-US" b="0" kern="0" dirty="0">
                <a:solidFill>
                  <a:srgbClr val="03244D"/>
                </a:solidFill>
                <a:latin typeface="Calibri" panose="020F0502020204030204" pitchFamily="34" charset="0"/>
                <a:cs typeface="Calibri" panose="020F0502020204030204" pitchFamily="34" charset="0"/>
              </a:rPr>
              <a:t>Rotational Delay</a:t>
            </a:r>
          </a:p>
          <a:p>
            <a:pPr marL="1200150" lvl="1" indent="-742950" algn="l">
              <a:buAutoNum type="alphaUcParenR"/>
            </a:pPr>
            <a:r>
              <a:rPr lang="en-US" b="0" kern="0" dirty="0">
                <a:solidFill>
                  <a:srgbClr val="03244D"/>
                </a:solidFill>
                <a:latin typeface="Calibri" panose="020F0502020204030204" pitchFamily="34" charset="0"/>
                <a:cs typeface="Calibri" panose="020F0502020204030204" pitchFamily="34" charset="0"/>
              </a:rPr>
              <a:t>Seek Time + Rotational Delay</a:t>
            </a:r>
          </a:p>
          <a:p>
            <a:pPr marL="1200150" lvl="1" indent="-742950" algn="l">
              <a:buAutoNum type="alphaUcParenR"/>
            </a:pPr>
            <a:r>
              <a:rPr lang="en-US" b="0" kern="0" dirty="0">
                <a:solidFill>
                  <a:srgbClr val="03244D"/>
                </a:solidFill>
                <a:latin typeface="Calibri" panose="020F0502020204030204" pitchFamily="34" charset="0"/>
                <a:cs typeface="Calibri" panose="020F0502020204030204" pitchFamily="34" charset="0"/>
              </a:rPr>
              <a:t>Transfer Time</a:t>
            </a:r>
          </a:p>
        </p:txBody>
      </p:sp>
    </p:spTree>
    <p:extLst>
      <p:ext uri="{BB962C8B-B14F-4D97-AF65-F5344CB8AC3E}">
        <p14:creationId xmlns:p14="http://schemas.microsoft.com/office/powerpoint/2010/main" val="2269161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F307CF-F2E3-4ABB-A89E-8AA2A675D357}"/>
              </a:ext>
            </a:extLst>
          </p:cNvPr>
          <p:cNvSpPr>
            <a:spLocks noGrp="1"/>
          </p:cNvSpPr>
          <p:nvPr>
            <p:ph type="title"/>
          </p:nvPr>
        </p:nvSpPr>
        <p:spPr>
          <a:xfrm>
            <a:off x="304800" y="304800"/>
            <a:ext cx="11582400" cy="1066800"/>
          </a:xfrm>
        </p:spPr>
        <p:txBody>
          <a:bodyPr/>
          <a:lstStyle/>
          <a:p>
            <a:r>
              <a:rPr lang="en-US" altLang="zh-Hans" dirty="0">
                <a:solidFill>
                  <a:srgbClr val="DD550C"/>
                </a:solidFill>
              </a:rPr>
              <a:t>Learning Objectives: </a:t>
            </a:r>
            <a:r>
              <a:rPr lang="en-US" altLang="zh-Hans" dirty="0"/>
              <a:t>Disk Scheduling</a:t>
            </a:r>
            <a:endParaRPr lang="en-US" dirty="0"/>
          </a:p>
        </p:txBody>
      </p:sp>
      <p:graphicFrame>
        <p:nvGraphicFramePr>
          <p:cNvPr id="4" name="Diagram 3">
            <a:extLst>
              <a:ext uri="{FF2B5EF4-FFF2-40B4-BE49-F238E27FC236}">
                <a16:creationId xmlns:a16="http://schemas.microsoft.com/office/drawing/2014/main" id="{9D7BC690-D376-470F-B754-4D1A023005E3}"/>
              </a:ext>
            </a:extLst>
          </p:cNvPr>
          <p:cNvGraphicFramePr/>
          <p:nvPr>
            <p:extLst>
              <p:ext uri="{D42A27DB-BD31-4B8C-83A1-F6EECF244321}">
                <p14:modId xmlns:p14="http://schemas.microsoft.com/office/powerpoint/2010/main" val="2771706556"/>
              </p:ext>
            </p:extLst>
          </p:nvPr>
        </p:nvGraphicFramePr>
        <p:xfrm>
          <a:off x="4343400" y="1524000"/>
          <a:ext cx="6250686"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3D9E6808-0894-8944-BDC3-7697D239EFCA}"/>
              </a:ext>
            </a:extLst>
          </p:cNvPr>
          <p:cNvPicPr>
            <a:picLocks noChangeAspect="1"/>
          </p:cNvPicPr>
          <p:nvPr/>
        </p:nvPicPr>
        <p:blipFill>
          <a:blip r:embed="rId8"/>
          <a:stretch>
            <a:fillRect/>
          </a:stretch>
        </p:blipFill>
        <p:spPr>
          <a:xfrm>
            <a:off x="838200" y="2133600"/>
            <a:ext cx="2736363" cy="2736363"/>
          </a:xfrm>
          <a:prstGeom prst="rect">
            <a:avLst/>
          </a:prstGeom>
        </p:spPr>
      </p:pic>
    </p:spTree>
    <p:extLst>
      <p:ext uri="{BB962C8B-B14F-4D97-AF65-F5344CB8AC3E}">
        <p14:creationId xmlns:p14="http://schemas.microsoft.com/office/powerpoint/2010/main" val="466285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EA7E-32A5-1247-89E9-040C3648B451}"/>
              </a:ext>
            </a:extLst>
          </p:cNvPr>
          <p:cNvSpPr>
            <a:spLocks noGrp="1"/>
          </p:cNvSpPr>
          <p:nvPr>
            <p:ph type="title"/>
          </p:nvPr>
        </p:nvSpPr>
        <p:spPr>
          <a:xfrm>
            <a:off x="571500" y="381000"/>
            <a:ext cx="11087100" cy="1066800"/>
          </a:xfrm>
        </p:spPr>
        <p:txBody>
          <a:bodyPr/>
          <a:lstStyle/>
          <a:p>
            <a:r>
              <a:rPr lang="en-US" dirty="0"/>
              <a:t>Disk Scheduling</a:t>
            </a:r>
          </a:p>
        </p:txBody>
      </p:sp>
      <p:pic>
        <p:nvPicPr>
          <p:cNvPr id="4" name="Picture 3">
            <a:extLst>
              <a:ext uri="{FF2B5EF4-FFF2-40B4-BE49-F238E27FC236}">
                <a16:creationId xmlns:a16="http://schemas.microsoft.com/office/drawing/2014/main" id="{4C6D60F7-BF06-5743-AA33-37F4E0404C34}"/>
              </a:ext>
            </a:extLst>
          </p:cNvPr>
          <p:cNvPicPr>
            <a:picLocks noChangeAspect="1"/>
          </p:cNvPicPr>
          <p:nvPr/>
        </p:nvPicPr>
        <p:blipFill>
          <a:blip r:embed="rId3"/>
          <a:stretch>
            <a:fillRect/>
          </a:stretch>
        </p:blipFill>
        <p:spPr>
          <a:xfrm>
            <a:off x="630958" y="2132155"/>
            <a:ext cx="10968184" cy="2744645"/>
          </a:xfrm>
          <a:prstGeom prst="rect">
            <a:avLst/>
          </a:prstGeom>
        </p:spPr>
      </p:pic>
      <p:pic>
        <p:nvPicPr>
          <p:cNvPr id="5" name="Picture 4">
            <a:extLst>
              <a:ext uri="{FF2B5EF4-FFF2-40B4-BE49-F238E27FC236}">
                <a16:creationId xmlns:a16="http://schemas.microsoft.com/office/drawing/2014/main" id="{05D6AD16-2C8B-1641-A3B3-B4048E20C230}"/>
              </a:ext>
            </a:extLst>
          </p:cNvPr>
          <p:cNvPicPr>
            <a:picLocks noChangeAspect="1"/>
          </p:cNvPicPr>
          <p:nvPr/>
        </p:nvPicPr>
        <p:blipFill>
          <a:blip r:embed="rId4"/>
          <a:stretch>
            <a:fillRect/>
          </a:stretch>
        </p:blipFill>
        <p:spPr>
          <a:xfrm>
            <a:off x="6934200" y="2590800"/>
            <a:ext cx="1510748" cy="1219200"/>
          </a:xfrm>
          <a:prstGeom prst="rect">
            <a:avLst/>
          </a:prstGeom>
        </p:spPr>
      </p:pic>
    </p:spTree>
    <p:extLst>
      <p:ext uri="{BB962C8B-B14F-4D97-AF65-F5344CB8AC3E}">
        <p14:creationId xmlns:p14="http://schemas.microsoft.com/office/powerpoint/2010/main" val="2316353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EA7E-32A5-1247-89E9-040C3648B451}"/>
              </a:ext>
            </a:extLst>
          </p:cNvPr>
          <p:cNvSpPr>
            <a:spLocks noGrp="1"/>
          </p:cNvSpPr>
          <p:nvPr>
            <p:ph type="title"/>
          </p:nvPr>
        </p:nvSpPr>
        <p:spPr>
          <a:xfrm>
            <a:off x="571500" y="381000"/>
            <a:ext cx="11087100" cy="1066800"/>
          </a:xfrm>
        </p:spPr>
        <p:txBody>
          <a:bodyPr/>
          <a:lstStyle/>
          <a:p>
            <a:r>
              <a:rPr lang="en-US" dirty="0"/>
              <a:t>Disk Scheduling</a:t>
            </a:r>
          </a:p>
        </p:txBody>
      </p:sp>
      <p:sp>
        <p:nvSpPr>
          <p:cNvPr id="6" name="Title 1">
            <a:extLst>
              <a:ext uri="{FF2B5EF4-FFF2-40B4-BE49-F238E27FC236}">
                <a16:creationId xmlns:a16="http://schemas.microsoft.com/office/drawing/2014/main" id="{9F8BF43A-579F-264C-80C3-0ED5B0776653}"/>
              </a:ext>
            </a:extLst>
          </p:cNvPr>
          <p:cNvSpPr txBox="1">
            <a:spLocks/>
          </p:cNvSpPr>
          <p:nvPr/>
        </p:nvSpPr>
        <p:spPr bwMode="auto">
          <a:xfrm>
            <a:off x="1055833" y="4116245"/>
            <a:ext cx="10515600" cy="217025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0">
                <a:solidFill>
                  <a:srgbClr val="03244D"/>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algn="l"/>
            <a:r>
              <a:rPr lang="en-US" sz="3600" kern="0" dirty="0">
                <a:solidFill>
                  <a:srgbClr val="DD550C"/>
                </a:solidFill>
                <a:ea typeface="MS PGothic" charset="0"/>
              </a:rPr>
              <a:t>Exercise 3 (</a:t>
            </a:r>
            <a:r>
              <a:rPr lang="en-US" sz="3600" kern="0" dirty="0" err="1">
                <a:solidFill>
                  <a:srgbClr val="DD550C"/>
                </a:solidFill>
                <a:ea typeface="MS PGothic" charset="0"/>
              </a:rPr>
              <a:t>Plickers</a:t>
            </a:r>
            <a:r>
              <a:rPr lang="en-US" sz="3600" kern="0" dirty="0">
                <a:solidFill>
                  <a:srgbClr val="DD550C"/>
                </a:solidFill>
                <a:ea typeface="MS PGothic" charset="0"/>
              </a:rPr>
              <a:t>):</a:t>
            </a:r>
            <a:r>
              <a:rPr lang="en-US" sz="3600" kern="0" dirty="0"/>
              <a:t> Which time can’t be affected by disk scheduling?</a:t>
            </a:r>
          </a:p>
          <a:p>
            <a:pPr lvl="1" algn="l"/>
            <a:r>
              <a:rPr lang="en-US" b="0" kern="0" dirty="0">
                <a:solidFill>
                  <a:srgbClr val="03244D"/>
                </a:solidFill>
                <a:latin typeface="Calibri" panose="020F0502020204030204" pitchFamily="34" charset="0"/>
                <a:cs typeface="Calibri" panose="020F0502020204030204" pitchFamily="34" charset="0"/>
              </a:rPr>
              <a:t>A) Disk I/O Time 	 	 	B) Seek Time </a:t>
            </a:r>
          </a:p>
          <a:p>
            <a:pPr lvl="1" algn="l"/>
            <a:r>
              <a:rPr lang="en-US" b="0" kern="0" dirty="0">
                <a:solidFill>
                  <a:srgbClr val="03244D"/>
                </a:solidFill>
                <a:latin typeface="Calibri" panose="020F0502020204030204" pitchFamily="34" charset="0"/>
                <a:cs typeface="Calibri" panose="020F0502020204030204" pitchFamily="34" charset="0"/>
              </a:rPr>
              <a:t>C) Rotational Delay 		D) Transfer Time</a:t>
            </a:r>
          </a:p>
        </p:txBody>
      </p:sp>
      <p:pic>
        <p:nvPicPr>
          <p:cNvPr id="7" name="Picture 6">
            <a:extLst>
              <a:ext uri="{FF2B5EF4-FFF2-40B4-BE49-F238E27FC236}">
                <a16:creationId xmlns:a16="http://schemas.microsoft.com/office/drawing/2014/main" id="{2915970A-49B7-7641-991B-49B9DD260437}"/>
              </a:ext>
            </a:extLst>
          </p:cNvPr>
          <p:cNvPicPr>
            <a:picLocks noChangeAspect="1"/>
          </p:cNvPicPr>
          <p:nvPr/>
        </p:nvPicPr>
        <p:blipFill>
          <a:blip r:embed="rId3"/>
          <a:stretch>
            <a:fillRect/>
          </a:stretch>
        </p:blipFill>
        <p:spPr>
          <a:xfrm>
            <a:off x="1009864" y="1447800"/>
            <a:ext cx="10210372" cy="2647409"/>
          </a:xfrm>
          <a:prstGeom prst="rect">
            <a:avLst/>
          </a:prstGeom>
        </p:spPr>
      </p:pic>
    </p:spTree>
    <p:extLst>
      <p:ext uri="{BB962C8B-B14F-4D97-AF65-F5344CB8AC3E}">
        <p14:creationId xmlns:p14="http://schemas.microsoft.com/office/powerpoint/2010/main" val="163666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95F1765-9D43-6043-9ACC-161A24024B0F}"/>
              </a:ext>
            </a:extLst>
          </p:cNvPr>
          <p:cNvSpPr>
            <a:spLocks noGrp="1"/>
          </p:cNvSpPr>
          <p:nvPr>
            <p:ph type="title"/>
          </p:nvPr>
        </p:nvSpPr>
        <p:spPr>
          <a:xfrm>
            <a:off x="304800" y="381000"/>
            <a:ext cx="11582400" cy="2286000"/>
          </a:xfrm>
        </p:spPr>
        <p:txBody>
          <a:bodyPr/>
          <a:lstStyle/>
          <a:p>
            <a:r>
              <a:rPr lang="en-US" dirty="0">
                <a:solidFill>
                  <a:srgbClr val="DD550C"/>
                </a:solidFill>
                <a:ea typeface="MS PGothic" charset="0"/>
              </a:rPr>
              <a:t>Exercise 4 (</a:t>
            </a:r>
            <a:r>
              <a:rPr lang="en-US" dirty="0" err="1">
                <a:solidFill>
                  <a:srgbClr val="DD550C"/>
                </a:solidFill>
                <a:ea typeface="MS PGothic" charset="0"/>
              </a:rPr>
              <a:t>Plickers</a:t>
            </a:r>
            <a:r>
              <a:rPr lang="en-US" dirty="0">
                <a:solidFill>
                  <a:srgbClr val="DD550C"/>
                </a:solidFill>
                <a:ea typeface="MS PGothic" charset="0"/>
              </a:rPr>
              <a:t>):</a:t>
            </a:r>
            <a:r>
              <a:rPr lang="en-US" dirty="0"/>
              <a:t> </a:t>
            </a:r>
            <a:br>
              <a:rPr lang="en-US" dirty="0"/>
            </a:br>
            <a:r>
              <a:rPr lang="en-US" dirty="0"/>
              <a:t>Disk scheduling algorithms aim to minimize: </a:t>
            </a:r>
          </a:p>
        </p:txBody>
      </p:sp>
      <p:pic>
        <p:nvPicPr>
          <p:cNvPr id="16" name="Picture 15">
            <a:extLst>
              <a:ext uri="{FF2B5EF4-FFF2-40B4-BE49-F238E27FC236}">
                <a16:creationId xmlns:a16="http://schemas.microsoft.com/office/drawing/2014/main" id="{C6A08755-DBBC-FF44-8851-A0CA7B2ABD3C}"/>
              </a:ext>
            </a:extLst>
          </p:cNvPr>
          <p:cNvPicPr>
            <a:picLocks noChangeAspect="1"/>
          </p:cNvPicPr>
          <p:nvPr/>
        </p:nvPicPr>
        <p:blipFill>
          <a:blip r:embed="rId3"/>
          <a:stretch>
            <a:fillRect/>
          </a:stretch>
        </p:blipFill>
        <p:spPr>
          <a:xfrm>
            <a:off x="1905000" y="3048000"/>
            <a:ext cx="2736363" cy="2736363"/>
          </a:xfrm>
          <a:prstGeom prst="rect">
            <a:avLst/>
          </a:prstGeom>
        </p:spPr>
      </p:pic>
      <p:sp>
        <p:nvSpPr>
          <p:cNvPr id="2" name="Rectangle 1">
            <a:extLst>
              <a:ext uri="{FF2B5EF4-FFF2-40B4-BE49-F238E27FC236}">
                <a16:creationId xmlns:a16="http://schemas.microsoft.com/office/drawing/2014/main" id="{0E5E95D6-2762-9E4E-AF4D-17A2206CADB6}"/>
              </a:ext>
            </a:extLst>
          </p:cNvPr>
          <p:cNvSpPr/>
          <p:nvPr/>
        </p:nvSpPr>
        <p:spPr>
          <a:xfrm>
            <a:off x="4876800" y="2738798"/>
            <a:ext cx="6553200" cy="3354765"/>
          </a:xfrm>
          <a:prstGeom prst="rect">
            <a:avLst/>
          </a:prstGeom>
        </p:spPr>
        <p:txBody>
          <a:bodyPr wrap="square">
            <a:spAutoFit/>
          </a:bodyPr>
          <a:lstStyle/>
          <a:p>
            <a:pPr marR="0" lvl="0" algn="l">
              <a:spcBef>
                <a:spcPts val="0"/>
              </a:spcBef>
              <a:spcAft>
                <a:spcPts val="0"/>
              </a:spcAft>
              <a:tabLst>
                <a:tab pos="457200" algn="l"/>
              </a:tabLst>
            </a:pPr>
            <a:r>
              <a:rPr lang="en-US" sz="4400" b="0" dirty="0">
                <a:solidFill>
                  <a:srgbClr val="03244D"/>
                </a:solidFill>
                <a:latin typeface="Calibri" panose="020F0502020204030204" pitchFamily="34" charset="0"/>
                <a:ea typeface="SimSun" panose="02010600030101010101" pitchFamily="2" charset="-122"/>
                <a:cs typeface="Calibri" panose="020F0502020204030204" pitchFamily="34" charset="0"/>
              </a:rPr>
              <a:t>A) Disk Controller Overhead</a:t>
            </a:r>
          </a:p>
          <a:p>
            <a:pPr marR="0" lvl="0" algn="l">
              <a:spcBef>
                <a:spcPts val="0"/>
              </a:spcBef>
              <a:spcAft>
                <a:spcPts val="0"/>
              </a:spcAft>
              <a:tabLst>
                <a:tab pos="457200" algn="l"/>
              </a:tabLst>
            </a:pPr>
            <a:r>
              <a:rPr lang="en-US" sz="4400" b="0" dirty="0">
                <a:solidFill>
                  <a:srgbClr val="03244D"/>
                </a:solidFill>
                <a:latin typeface="Calibri" panose="020F0502020204030204" pitchFamily="34" charset="0"/>
                <a:ea typeface="SimSun" panose="02010600030101010101" pitchFamily="2" charset="-122"/>
                <a:cs typeface="Calibri" panose="020F0502020204030204" pitchFamily="34" charset="0"/>
              </a:rPr>
              <a:t>B) Seek Time </a:t>
            </a:r>
          </a:p>
          <a:p>
            <a:pPr marR="0" lvl="0" algn="l">
              <a:spcBef>
                <a:spcPts val="0"/>
              </a:spcBef>
              <a:spcAft>
                <a:spcPts val="0"/>
              </a:spcAft>
              <a:tabLst>
                <a:tab pos="457200" algn="l"/>
              </a:tabLst>
            </a:pPr>
            <a:r>
              <a:rPr lang="en-US" sz="4400" b="0" dirty="0">
                <a:solidFill>
                  <a:srgbClr val="03244D"/>
                </a:solidFill>
                <a:latin typeface="Calibri" panose="020F0502020204030204" pitchFamily="34" charset="0"/>
                <a:ea typeface="SimSun" panose="02010600030101010101" pitchFamily="2" charset="-122"/>
                <a:cs typeface="Calibri" panose="020F0502020204030204" pitchFamily="34" charset="0"/>
              </a:rPr>
              <a:t>C) Rotational Delay 	</a:t>
            </a:r>
          </a:p>
          <a:p>
            <a:pPr marR="0" lvl="0" algn="l">
              <a:spcBef>
                <a:spcPts val="0"/>
              </a:spcBef>
              <a:spcAft>
                <a:spcPts val="0"/>
              </a:spcAft>
              <a:tabLst>
                <a:tab pos="457200" algn="l"/>
              </a:tabLst>
            </a:pPr>
            <a:r>
              <a:rPr lang="en-US" sz="4400" b="0" dirty="0">
                <a:solidFill>
                  <a:srgbClr val="03244D"/>
                </a:solidFill>
                <a:latin typeface="Calibri" panose="020F0502020204030204" pitchFamily="34" charset="0"/>
                <a:ea typeface="SimSun" panose="02010600030101010101" pitchFamily="2" charset="-122"/>
                <a:cs typeface="Calibri" panose="020F0502020204030204" pitchFamily="34" charset="0"/>
              </a:rPr>
              <a:t>D) Transfer Time</a:t>
            </a:r>
          </a:p>
          <a:p>
            <a:pPr marL="342900" marR="0" lvl="0" indent="-342900" algn="l">
              <a:spcBef>
                <a:spcPts val="0"/>
              </a:spcBef>
              <a:spcAft>
                <a:spcPts val="0"/>
              </a:spcAft>
              <a:buFont typeface="+mj-lt"/>
              <a:buAutoNum type="alphaUcParenR"/>
              <a:tabLst>
                <a:tab pos="457200" algn="l"/>
              </a:tabLst>
            </a:pPr>
            <a:endParaRPr lang="en-US" sz="3600" b="0" dirty="0">
              <a:solidFill>
                <a:srgbClr val="03244D"/>
              </a:solidFill>
              <a:latin typeface="Calibri" panose="020F0502020204030204" pitchFamily="34" charset="0"/>
              <a:ea typeface="SimSun" panose="02010600030101010101" pitchFamily="2" charset="-122"/>
              <a:cs typeface="Calibri" panose="020F0502020204030204" pitchFamily="34" charset="0"/>
            </a:endParaRPr>
          </a:p>
        </p:txBody>
      </p:sp>
    </p:spTree>
    <p:extLst>
      <p:ext uri="{BB962C8B-B14F-4D97-AF65-F5344CB8AC3E}">
        <p14:creationId xmlns:p14="http://schemas.microsoft.com/office/powerpoint/2010/main" val="2875262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109209-02E6-46B8-9EE9-DA53A9F8961B}"/>
              </a:ext>
            </a:extLst>
          </p:cNvPr>
          <p:cNvPicPr>
            <a:picLocks noChangeAspect="1"/>
          </p:cNvPicPr>
          <p:nvPr/>
        </p:nvPicPr>
        <p:blipFill>
          <a:blip r:embed="rId3"/>
          <a:stretch>
            <a:fillRect/>
          </a:stretch>
        </p:blipFill>
        <p:spPr>
          <a:xfrm>
            <a:off x="1752600" y="1248508"/>
            <a:ext cx="10078915" cy="5005269"/>
          </a:xfrm>
          <a:prstGeom prst="rect">
            <a:avLst/>
          </a:prstGeom>
        </p:spPr>
      </p:pic>
      <p:sp>
        <p:nvSpPr>
          <p:cNvPr id="2" name="Title 1">
            <a:extLst>
              <a:ext uri="{FF2B5EF4-FFF2-40B4-BE49-F238E27FC236}">
                <a16:creationId xmlns:a16="http://schemas.microsoft.com/office/drawing/2014/main" id="{17B56D31-D38E-48EE-9C97-EE59294EB773}"/>
              </a:ext>
            </a:extLst>
          </p:cNvPr>
          <p:cNvSpPr>
            <a:spLocks noGrp="1"/>
          </p:cNvSpPr>
          <p:nvPr>
            <p:ph type="title"/>
          </p:nvPr>
        </p:nvSpPr>
        <p:spPr>
          <a:xfrm>
            <a:off x="266700" y="2196753"/>
            <a:ext cx="2971800" cy="954107"/>
          </a:xfrm>
        </p:spPr>
        <p:txBody>
          <a:bodyPr/>
          <a:lstStyle/>
          <a:p>
            <a:r>
              <a:rPr lang="en-US" dirty="0"/>
              <a:t>FCFS</a:t>
            </a:r>
          </a:p>
        </p:txBody>
      </p:sp>
      <p:sp>
        <p:nvSpPr>
          <p:cNvPr id="3" name="Rectangle 2">
            <a:extLst>
              <a:ext uri="{FF2B5EF4-FFF2-40B4-BE49-F238E27FC236}">
                <a16:creationId xmlns:a16="http://schemas.microsoft.com/office/drawing/2014/main" id="{5C2DE882-8F43-4DA3-BC5A-8C0A1F5A41DC}"/>
              </a:ext>
            </a:extLst>
          </p:cNvPr>
          <p:cNvSpPr/>
          <p:nvPr/>
        </p:nvSpPr>
        <p:spPr>
          <a:xfrm>
            <a:off x="304799" y="288539"/>
            <a:ext cx="11620500" cy="954107"/>
          </a:xfrm>
          <a:prstGeom prst="rect">
            <a:avLst/>
          </a:prstGeom>
        </p:spPr>
        <p:txBody>
          <a:bodyPr wrap="square">
            <a:spAutoFit/>
          </a:bodyPr>
          <a:lstStyle/>
          <a:p>
            <a:pPr algn="l"/>
            <a:r>
              <a:rPr lang="en-US" sz="2800" b="0" dirty="0">
                <a:solidFill>
                  <a:srgbClr val="03244D"/>
                </a:solidFill>
                <a:latin typeface="Calibri" panose="020F0502020204030204" pitchFamily="34" charset="0"/>
                <a:cs typeface="Calibri" panose="020F0502020204030204" pitchFamily="34" charset="0"/>
              </a:rPr>
              <a:t>A disk queue with I/O requests to blocks on cylinders 98, 183, 41, 122, 14, 124, 65, 67. The head’s initial cylinder: 53. Cylinders in [0, 199]. </a:t>
            </a:r>
            <a:endParaRPr lang="en-US" sz="2800" dirty="0">
              <a:solidFill>
                <a:srgbClr val="03244D"/>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A3DB1013-8DA6-46C2-B496-238FDCC32D50}"/>
              </a:ext>
            </a:extLst>
          </p:cNvPr>
          <p:cNvSpPr/>
          <p:nvPr/>
        </p:nvSpPr>
        <p:spPr>
          <a:xfrm>
            <a:off x="260838" y="3773056"/>
            <a:ext cx="5524500" cy="2677656"/>
          </a:xfrm>
          <a:prstGeom prst="rect">
            <a:avLst/>
          </a:prstGeom>
        </p:spPr>
        <p:txBody>
          <a:bodyPr wrap="square">
            <a:spAutoFit/>
          </a:bodyPr>
          <a:lstStyle/>
          <a:p>
            <a:pPr algn="l"/>
            <a:r>
              <a:rPr lang="en-US" sz="2800" b="0" dirty="0">
                <a:solidFill>
                  <a:srgbClr val="03244D"/>
                </a:solidFill>
                <a:latin typeface="Arimo"/>
              </a:rPr>
              <a:t>Total head movements: </a:t>
            </a:r>
          </a:p>
          <a:p>
            <a:pPr algn="l"/>
            <a:endParaRPr lang="en-US" sz="2800" b="0" dirty="0">
              <a:solidFill>
                <a:srgbClr val="03244D"/>
              </a:solidFill>
              <a:latin typeface="Arimo"/>
            </a:endParaRPr>
          </a:p>
          <a:p>
            <a:pPr algn="l"/>
            <a:r>
              <a:rPr lang="en-US" sz="2800" b="0" dirty="0">
                <a:solidFill>
                  <a:srgbClr val="03244D"/>
                </a:solidFill>
                <a:latin typeface="Arimo"/>
              </a:rPr>
              <a:t> (98 – 53) + (183 – 98) + (183 – 41) + (122 – 41) + (122 – 14) + (124 – 14) + (124 – 65) + (67 – 65) = 45 + 85 + 142 + 81 + 108 + 110 + 59 + 2 = </a:t>
            </a:r>
            <a:r>
              <a:rPr lang="en-US" sz="2800" b="0" dirty="0">
                <a:solidFill>
                  <a:srgbClr val="DD550C"/>
                </a:solidFill>
                <a:latin typeface="Arimo"/>
              </a:rPr>
              <a:t>632</a:t>
            </a:r>
            <a:endParaRPr lang="en-US" sz="2800" b="0" i="0" u="none" strike="noStrike" dirty="0">
              <a:solidFill>
                <a:srgbClr val="DD550C"/>
              </a:solidFill>
              <a:effectLst/>
              <a:latin typeface="Arimo"/>
            </a:endParaRPr>
          </a:p>
        </p:txBody>
      </p:sp>
    </p:spTree>
    <p:extLst>
      <p:ext uri="{BB962C8B-B14F-4D97-AF65-F5344CB8AC3E}">
        <p14:creationId xmlns:p14="http://schemas.microsoft.com/office/powerpoint/2010/main" val="171667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95F1765-9D43-6043-9ACC-161A24024B0F}"/>
              </a:ext>
            </a:extLst>
          </p:cNvPr>
          <p:cNvSpPr>
            <a:spLocks noGrp="1"/>
          </p:cNvSpPr>
          <p:nvPr>
            <p:ph type="title"/>
          </p:nvPr>
        </p:nvSpPr>
        <p:spPr>
          <a:xfrm>
            <a:off x="457200" y="228600"/>
            <a:ext cx="4841758" cy="6248400"/>
          </a:xfrm>
        </p:spPr>
        <p:txBody>
          <a:bodyPr/>
          <a:lstStyle/>
          <a:p>
            <a:pPr algn="l"/>
            <a:r>
              <a:rPr lang="en-US" dirty="0">
                <a:solidFill>
                  <a:srgbClr val="DD550C"/>
                </a:solidFill>
                <a:ea typeface="MS PGothic" charset="0"/>
              </a:rPr>
              <a:t>Exercise 5 (</a:t>
            </a:r>
            <a:r>
              <a:rPr lang="en-US" dirty="0" err="1">
                <a:solidFill>
                  <a:srgbClr val="DD550C"/>
                </a:solidFill>
                <a:ea typeface="MS PGothic" charset="0"/>
              </a:rPr>
              <a:t>Plickers</a:t>
            </a:r>
            <a:r>
              <a:rPr lang="en-US" dirty="0">
                <a:solidFill>
                  <a:srgbClr val="DD550C"/>
                </a:solidFill>
                <a:ea typeface="MS PGothic" charset="0"/>
              </a:rPr>
              <a:t>):</a:t>
            </a:r>
            <a:r>
              <a:rPr lang="en-US" dirty="0"/>
              <a:t> </a:t>
            </a:r>
            <a:br>
              <a:rPr lang="en-US" dirty="0"/>
            </a:br>
            <a:r>
              <a:rPr lang="en-US" dirty="0"/>
              <a:t>FCFS</a:t>
            </a:r>
            <a:br>
              <a:rPr lang="en-US" dirty="0"/>
            </a:br>
            <a:r>
              <a:rPr lang="en-US" altLang="en-US" dirty="0"/>
              <a:t>Queue = 2, 10, 7, 1</a:t>
            </a:r>
            <a:br>
              <a:rPr lang="en-US" altLang="en-US" dirty="0"/>
            </a:br>
            <a:r>
              <a:rPr lang="en-US" altLang="en-US" dirty="0"/>
              <a:t>Head Start: 8</a:t>
            </a:r>
            <a:br>
              <a:rPr lang="en-US" altLang="en-US" dirty="0"/>
            </a:br>
            <a:br>
              <a:rPr lang="en-US" altLang="en-US" dirty="0"/>
            </a:br>
            <a:r>
              <a:rPr lang="en-US" altLang="en-US" dirty="0"/>
              <a:t>Total Head Movement</a:t>
            </a:r>
            <a:r>
              <a:rPr lang="en-US" dirty="0"/>
              <a:t> </a:t>
            </a:r>
            <a:br>
              <a:rPr lang="en-US" dirty="0"/>
            </a:br>
            <a:r>
              <a:rPr lang="en-US" dirty="0"/>
              <a:t>A) 23 		B) 18  </a:t>
            </a:r>
            <a:br>
              <a:rPr lang="en-US" dirty="0"/>
            </a:br>
            <a:r>
              <a:rPr lang="en-US" dirty="0"/>
              <a:t>C) 26 		D) 35</a:t>
            </a:r>
          </a:p>
        </p:txBody>
      </p:sp>
      <p:pic>
        <p:nvPicPr>
          <p:cNvPr id="3" name="Picture 2">
            <a:extLst>
              <a:ext uri="{FF2B5EF4-FFF2-40B4-BE49-F238E27FC236}">
                <a16:creationId xmlns:a16="http://schemas.microsoft.com/office/drawing/2014/main" id="{FEEA6695-EEFE-6A40-A46C-89A706FB2550}"/>
              </a:ext>
            </a:extLst>
          </p:cNvPr>
          <p:cNvPicPr>
            <a:picLocks noChangeAspect="1"/>
          </p:cNvPicPr>
          <p:nvPr/>
        </p:nvPicPr>
        <p:blipFill>
          <a:blip r:embed="rId3"/>
          <a:stretch>
            <a:fillRect/>
          </a:stretch>
        </p:blipFill>
        <p:spPr>
          <a:xfrm>
            <a:off x="5451358" y="685800"/>
            <a:ext cx="6435842" cy="5222026"/>
          </a:xfrm>
          <a:prstGeom prst="rect">
            <a:avLst/>
          </a:prstGeom>
        </p:spPr>
      </p:pic>
    </p:spTree>
    <p:extLst>
      <p:ext uri="{BB962C8B-B14F-4D97-AF65-F5344CB8AC3E}">
        <p14:creationId xmlns:p14="http://schemas.microsoft.com/office/powerpoint/2010/main" val="3822698336"/>
      </p:ext>
    </p:extLst>
  </p:cSld>
  <p:clrMapOvr>
    <a:masterClrMapping/>
  </p:clrMapOvr>
</p:sld>
</file>

<file path=ppt/theme/theme1.xml><?xml version="1.0" encoding="utf-8"?>
<a:theme xmlns:a="http://schemas.openxmlformats.org/drawingml/2006/main" name="nasa.osma.sas2001">
  <a:themeElements>
    <a:clrScheme name="nasa.osma.sas20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nasa.osma.sas20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Verdana"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Verdana" pitchFamily="-65" charset="0"/>
          </a:defRPr>
        </a:defPPr>
      </a:lstStyle>
    </a:lnDef>
  </a:objectDefaults>
  <a:extraClrSchemeLst>
    <a:extraClrScheme>
      <a:clrScheme name="nasa.osma.sas20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asa.osma.sas20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asa.osma.sas20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asa.osma.sas20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asa.osma.sas20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asa.osma.sas20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asa.osma.sas20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C:\cross\papers\NASA.OSMA.SAS'01\nasa.osma.sas2001.ppt</Template>
  <TotalTime>10401</TotalTime>
  <Words>2222</Words>
  <Application>Microsoft Office PowerPoint</Application>
  <PresentationFormat>Widescreen</PresentationFormat>
  <Paragraphs>251</Paragraphs>
  <Slides>20</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Arimo</vt:lpstr>
      <vt:lpstr>Arial</vt:lpstr>
      <vt:lpstr>Calibri</vt:lpstr>
      <vt:lpstr>Times New Roman</vt:lpstr>
      <vt:lpstr>Verdana</vt:lpstr>
      <vt:lpstr>nasa.osma.sas2001</vt:lpstr>
      <vt:lpstr>COMP7500/7506  Advanced Operating Systems</vt:lpstr>
      <vt:lpstr>Review: Disk I/O Time</vt:lpstr>
      <vt:lpstr>Review: Disk I/O Time</vt:lpstr>
      <vt:lpstr>Learning Objectives: Disk Scheduling</vt:lpstr>
      <vt:lpstr>Disk Scheduling</vt:lpstr>
      <vt:lpstr>Disk Scheduling</vt:lpstr>
      <vt:lpstr>Exercise 4 (Plickers):  Disk scheduling algorithms aim to minimize: </vt:lpstr>
      <vt:lpstr>FCFS</vt:lpstr>
      <vt:lpstr>Exercise 5 (Plickers):  FCFS Queue = 2, 10, 7, 1 Head Start: 8  Total Head Movement  A) 23   B) 18   C) 26   D) 35</vt:lpstr>
      <vt:lpstr>SSTF</vt:lpstr>
      <vt:lpstr>Exercise 6 (Plickers):  SSTF Queue = 2, 10, 7, 1 Head Start: 8  Total Head Movement  A) 10   B) 13   C) 18   D) 21</vt:lpstr>
      <vt:lpstr>SCAN</vt:lpstr>
      <vt:lpstr>Exercise 7:  SCAN Queue = 2, 10, 7, 1 Head Start: 8  What is the total disk head movement?   What is the assumption? </vt:lpstr>
      <vt:lpstr>C-SCAN</vt:lpstr>
      <vt:lpstr>Exercise 8:  C-SCAN Queue = 2, 10, 7, 1 Head Start: 8  What is the total disk head movement?  </vt:lpstr>
      <vt:lpstr>LOOK</vt:lpstr>
      <vt:lpstr>C-LOOK</vt:lpstr>
      <vt:lpstr>PowerPoint Presentation</vt:lpstr>
      <vt:lpstr>Summary</vt:lpstr>
      <vt:lpstr>What’s Next?</vt:lpstr>
    </vt:vector>
  </TitlesOfParts>
  <Manager/>
  <Company>Auburn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Auburn University CSSE Graduate Student Orientation</dc:title>
  <dc:subject/>
  <dc:creator>Xiao Qin</dc:creator>
  <cp:keywords/>
  <dc:description>Department of Computer Science and Software Engineering</dc:description>
  <cp:lastModifiedBy>Xiao Qin</cp:lastModifiedBy>
  <cp:revision>591</cp:revision>
  <cp:lastPrinted>2010-08-20T15:06:51Z</cp:lastPrinted>
  <dcterms:created xsi:type="dcterms:W3CDTF">2010-08-19T20:24:24Z</dcterms:created>
  <dcterms:modified xsi:type="dcterms:W3CDTF">2020-03-06T06:30:56Z</dcterms:modified>
  <cp:category/>
</cp:coreProperties>
</file>